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687" r:id="rId2"/>
    <p:sldMasterId id="2147483691" r:id="rId3"/>
    <p:sldMasterId id="2147483695" r:id="rId4"/>
  </p:sldMasterIdLst>
  <p:notesMasterIdLst>
    <p:notesMasterId r:id="rId38"/>
  </p:notesMasterIdLst>
  <p:handoutMasterIdLst>
    <p:handoutMasterId r:id="rId39"/>
  </p:handoutMasterIdLst>
  <p:sldIdLst>
    <p:sldId id="285" r:id="rId5"/>
    <p:sldId id="258" r:id="rId6"/>
    <p:sldId id="266" r:id="rId7"/>
    <p:sldId id="292" r:id="rId8"/>
    <p:sldId id="288" r:id="rId9"/>
    <p:sldId id="297" r:id="rId10"/>
    <p:sldId id="294" r:id="rId11"/>
    <p:sldId id="295" r:id="rId12"/>
    <p:sldId id="296" r:id="rId13"/>
    <p:sldId id="298" r:id="rId14"/>
    <p:sldId id="299" r:id="rId15"/>
    <p:sldId id="300" r:id="rId16"/>
    <p:sldId id="301" r:id="rId17"/>
    <p:sldId id="303" r:id="rId18"/>
    <p:sldId id="263" r:id="rId19"/>
    <p:sldId id="264" r:id="rId20"/>
    <p:sldId id="265" r:id="rId21"/>
    <p:sldId id="290" r:id="rId22"/>
    <p:sldId id="267" r:id="rId23"/>
    <p:sldId id="268" r:id="rId24"/>
    <p:sldId id="269" r:id="rId25"/>
    <p:sldId id="274" r:id="rId26"/>
    <p:sldId id="270" r:id="rId27"/>
    <p:sldId id="276" r:id="rId28"/>
    <p:sldId id="278" r:id="rId29"/>
    <p:sldId id="273" r:id="rId30"/>
    <p:sldId id="275" r:id="rId31"/>
    <p:sldId id="277" r:id="rId32"/>
    <p:sldId id="279" r:id="rId33"/>
    <p:sldId id="287" r:id="rId34"/>
    <p:sldId id="282" r:id="rId35"/>
    <p:sldId id="281" r:id="rId36"/>
    <p:sldId id="286" r:id="rId37"/>
  </p:sldIdLst>
  <p:sldSz cx="9144000" cy="5143500" type="screen16x9"/>
  <p:notesSz cx="1023302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3C65"/>
    <a:srgbClr val="D8718F"/>
    <a:srgbClr val="9D3C65"/>
    <a:srgbClr val="E5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p:normalViewPr>
  <p:slideViewPr>
    <p:cSldViewPr snapToGrid="0">
      <p:cViewPr varScale="1">
        <p:scale>
          <a:sx n="91" d="100"/>
          <a:sy n="91" d="100"/>
        </p:scale>
        <p:origin x="774" y="102"/>
      </p:cViewPr>
      <p:guideLst/>
    </p:cSldViewPr>
  </p:slideViewPr>
  <p:notesTextViewPr>
    <p:cViewPr>
      <p:scale>
        <a:sx n="1" d="1"/>
        <a:sy n="1" d="1"/>
      </p:scale>
      <p:origin x="0" y="0"/>
    </p:cViewPr>
  </p:notesTextViewPr>
  <p:sorterViewPr>
    <p:cViewPr varScale="1">
      <p:scale>
        <a:sx n="1" d="1"/>
        <a:sy n="1" d="1"/>
      </p:scale>
      <p:origin x="0" y="-17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435314" cy="356442"/>
          </a:xfrm>
          <a:prstGeom prst="rect">
            <a:avLst/>
          </a:prstGeom>
        </p:spPr>
        <p:txBody>
          <a:bodyPr vert="horz" lIns="86841" tIns="43420" rIns="86841" bIns="43420" rtlCol="0"/>
          <a:lstStyle>
            <a:lvl1pPr algn="l">
              <a:defRPr sz="1100"/>
            </a:lvl1pPr>
          </a:lstStyle>
          <a:p>
            <a:endParaRPr lang="en-US"/>
          </a:p>
        </p:txBody>
      </p:sp>
      <p:sp>
        <p:nvSpPr>
          <p:cNvPr id="3" name="Date Placeholder 2"/>
          <p:cNvSpPr>
            <a:spLocks noGrp="1"/>
          </p:cNvSpPr>
          <p:nvPr>
            <p:ph type="dt" sz="quarter" idx="1"/>
          </p:nvPr>
        </p:nvSpPr>
        <p:spPr>
          <a:xfrm>
            <a:off x="5795564" y="1"/>
            <a:ext cx="4435314" cy="356442"/>
          </a:xfrm>
          <a:prstGeom prst="rect">
            <a:avLst/>
          </a:prstGeom>
        </p:spPr>
        <p:txBody>
          <a:bodyPr vert="horz" lIns="86841" tIns="43420" rIns="86841" bIns="43420" rtlCol="0"/>
          <a:lstStyle>
            <a:lvl1pPr algn="r">
              <a:defRPr sz="1100"/>
            </a:lvl1pPr>
          </a:lstStyle>
          <a:p>
            <a:fld id="{CB5C052A-05D9-4369-8770-4FB1E2E5D10F}" type="datetimeFigureOut">
              <a:rPr lang="en-US" smtClean="0"/>
              <a:t>1/20/2018</a:t>
            </a:fld>
            <a:endParaRPr lang="en-US"/>
          </a:p>
        </p:txBody>
      </p:sp>
      <p:sp>
        <p:nvSpPr>
          <p:cNvPr id="4" name="Footer Placeholder 3"/>
          <p:cNvSpPr>
            <a:spLocks noGrp="1"/>
          </p:cNvSpPr>
          <p:nvPr>
            <p:ph type="ftr" sz="quarter" idx="2"/>
          </p:nvPr>
        </p:nvSpPr>
        <p:spPr>
          <a:xfrm>
            <a:off x="0" y="6746033"/>
            <a:ext cx="4435314" cy="356442"/>
          </a:xfrm>
          <a:prstGeom prst="rect">
            <a:avLst/>
          </a:prstGeom>
        </p:spPr>
        <p:txBody>
          <a:bodyPr vert="horz" lIns="86841" tIns="43420" rIns="86841" bIns="43420" rtlCol="0" anchor="b"/>
          <a:lstStyle>
            <a:lvl1pPr algn="l">
              <a:defRPr sz="1100"/>
            </a:lvl1pPr>
          </a:lstStyle>
          <a:p>
            <a:endParaRPr lang="en-US"/>
          </a:p>
        </p:txBody>
      </p:sp>
      <p:sp>
        <p:nvSpPr>
          <p:cNvPr id="5" name="Slide Number Placeholder 4"/>
          <p:cNvSpPr>
            <a:spLocks noGrp="1"/>
          </p:cNvSpPr>
          <p:nvPr>
            <p:ph type="sldNum" sz="quarter" idx="3"/>
          </p:nvPr>
        </p:nvSpPr>
        <p:spPr>
          <a:xfrm>
            <a:off x="5795564" y="6746033"/>
            <a:ext cx="4435314" cy="356442"/>
          </a:xfrm>
          <a:prstGeom prst="rect">
            <a:avLst/>
          </a:prstGeom>
        </p:spPr>
        <p:txBody>
          <a:bodyPr vert="horz" lIns="86841" tIns="43420" rIns="86841" bIns="43420" rtlCol="0" anchor="b"/>
          <a:lstStyle>
            <a:lvl1pPr algn="r">
              <a:defRPr sz="1100"/>
            </a:lvl1pPr>
          </a:lstStyle>
          <a:p>
            <a:fld id="{2DD3750F-FDA1-42E1-8A2C-950C8743FE2E}" type="slidenum">
              <a:rPr lang="en-US" smtClean="0"/>
              <a:t>‹#›</a:t>
            </a:fld>
            <a:endParaRPr lang="en-US"/>
          </a:p>
        </p:txBody>
      </p:sp>
    </p:spTree>
    <p:extLst>
      <p:ext uri="{BB962C8B-B14F-4D97-AF65-F5344CB8AC3E}">
        <p14:creationId xmlns:p14="http://schemas.microsoft.com/office/powerpoint/2010/main" val="4260159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435314" cy="356442"/>
          </a:xfrm>
          <a:prstGeom prst="rect">
            <a:avLst/>
          </a:prstGeom>
        </p:spPr>
        <p:txBody>
          <a:bodyPr vert="horz" lIns="86841" tIns="43420" rIns="86841" bIns="43420" rtlCol="0"/>
          <a:lstStyle>
            <a:lvl1pPr algn="l">
              <a:defRPr sz="1100"/>
            </a:lvl1pPr>
          </a:lstStyle>
          <a:p>
            <a:endParaRPr lang="en-US"/>
          </a:p>
        </p:txBody>
      </p:sp>
      <p:sp>
        <p:nvSpPr>
          <p:cNvPr id="3" name="Date Placeholder 2"/>
          <p:cNvSpPr>
            <a:spLocks noGrp="1"/>
          </p:cNvSpPr>
          <p:nvPr>
            <p:ph type="dt" idx="1"/>
          </p:nvPr>
        </p:nvSpPr>
        <p:spPr>
          <a:xfrm>
            <a:off x="5795564" y="1"/>
            <a:ext cx="4435314" cy="356442"/>
          </a:xfrm>
          <a:prstGeom prst="rect">
            <a:avLst/>
          </a:prstGeom>
        </p:spPr>
        <p:txBody>
          <a:bodyPr vert="horz" lIns="86841" tIns="43420" rIns="86841" bIns="43420" rtlCol="0"/>
          <a:lstStyle>
            <a:lvl1pPr algn="r">
              <a:defRPr sz="1100"/>
            </a:lvl1pPr>
          </a:lstStyle>
          <a:p>
            <a:fld id="{98FC4A76-3D17-4148-8BB1-C2D6E071B7D7}" type="datetimeFigureOut">
              <a:rPr lang="en-US" smtClean="0"/>
              <a:t>1/20/2018</a:t>
            </a:fld>
            <a:endParaRPr lang="en-US"/>
          </a:p>
        </p:txBody>
      </p:sp>
      <p:sp>
        <p:nvSpPr>
          <p:cNvPr id="4" name="Slide Image Placeholder 3"/>
          <p:cNvSpPr>
            <a:spLocks noGrp="1" noRot="1" noChangeAspect="1"/>
          </p:cNvSpPr>
          <p:nvPr>
            <p:ph type="sldImg" idx="2"/>
          </p:nvPr>
        </p:nvSpPr>
        <p:spPr>
          <a:xfrm>
            <a:off x="2986088" y="887413"/>
            <a:ext cx="4260850" cy="2397125"/>
          </a:xfrm>
          <a:prstGeom prst="rect">
            <a:avLst/>
          </a:prstGeom>
          <a:noFill/>
          <a:ln w="12700">
            <a:solidFill>
              <a:prstClr val="black"/>
            </a:solidFill>
          </a:ln>
        </p:spPr>
        <p:txBody>
          <a:bodyPr vert="horz" lIns="86841" tIns="43420" rIns="86841" bIns="43420" rtlCol="0" anchor="ctr"/>
          <a:lstStyle/>
          <a:p>
            <a:endParaRPr lang="en-US"/>
          </a:p>
        </p:txBody>
      </p:sp>
      <p:sp>
        <p:nvSpPr>
          <p:cNvPr id="5" name="Notes Placeholder 4"/>
          <p:cNvSpPr>
            <a:spLocks noGrp="1"/>
          </p:cNvSpPr>
          <p:nvPr>
            <p:ph type="body" sz="quarter" idx="3"/>
          </p:nvPr>
        </p:nvSpPr>
        <p:spPr>
          <a:xfrm>
            <a:off x="1022874" y="3417836"/>
            <a:ext cx="8187279" cy="2796698"/>
          </a:xfrm>
          <a:prstGeom prst="rect">
            <a:avLst/>
          </a:prstGeom>
        </p:spPr>
        <p:txBody>
          <a:bodyPr vert="horz" lIns="86841" tIns="43420" rIns="86841" bIns="434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746033"/>
            <a:ext cx="4435314" cy="356442"/>
          </a:xfrm>
          <a:prstGeom prst="rect">
            <a:avLst/>
          </a:prstGeom>
        </p:spPr>
        <p:txBody>
          <a:bodyPr vert="horz" lIns="86841" tIns="43420" rIns="86841" bIns="43420" rtlCol="0" anchor="b"/>
          <a:lstStyle>
            <a:lvl1pPr algn="l">
              <a:defRPr sz="1100"/>
            </a:lvl1pPr>
          </a:lstStyle>
          <a:p>
            <a:endParaRPr lang="en-US"/>
          </a:p>
        </p:txBody>
      </p:sp>
      <p:sp>
        <p:nvSpPr>
          <p:cNvPr id="7" name="Slide Number Placeholder 6"/>
          <p:cNvSpPr>
            <a:spLocks noGrp="1"/>
          </p:cNvSpPr>
          <p:nvPr>
            <p:ph type="sldNum" sz="quarter" idx="5"/>
          </p:nvPr>
        </p:nvSpPr>
        <p:spPr>
          <a:xfrm>
            <a:off x="5795564" y="6746033"/>
            <a:ext cx="4435314" cy="356442"/>
          </a:xfrm>
          <a:prstGeom prst="rect">
            <a:avLst/>
          </a:prstGeom>
        </p:spPr>
        <p:txBody>
          <a:bodyPr vert="horz" lIns="86841" tIns="43420" rIns="86841" bIns="43420" rtlCol="0" anchor="b"/>
          <a:lstStyle>
            <a:lvl1pPr algn="r">
              <a:defRPr sz="1100"/>
            </a:lvl1pPr>
          </a:lstStyle>
          <a:p>
            <a:fld id="{B00BACD7-055E-48A8-9B10-A1F917F26EF0}" type="slidenum">
              <a:rPr lang="en-US" smtClean="0"/>
              <a:t>‹#›</a:t>
            </a:fld>
            <a:endParaRPr lang="en-US"/>
          </a:p>
        </p:txBody>
      </p:sp>
    </p:spTree>
    <p:extLst>
      <p:ext uri="{BB962C8B-B14F-4D97-AF65-F5344CB8AC3E}">
        <p14:creationId xmlns:p14="http://schemas.microsoft.com/office/powerpoint/2010/main" val="3727749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a:t>
            </a:fld>
            <a:endParaRPr lang="en-US"/>
          </a:p>
        </p:txBody>
      </p:sp>
    </p:spTree>
    <p:extLst>
      <p:ext uri="{BB962C8B-B14F-4D97-AF65-F5344CB8AC3E}">
        <p14:creationId xmlns:p14="http://schemas.microsoft.com/office/powerpoint/2010/main" val="2433927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10</a:t>
            </a:fld>
            <a:endParaRPr lang="en-US"/>
          </a:p>
        </p:txBody>
      </p:sp>
    </p:spTree>
    <p:extLst>
      <p:ext uri="{BB962C8B-B14F-4D97-AF65-F5344CB8AC3E}">
        <p14:creationId xmlns:p14="http://schemas.microsoft.com/office/powerpoint/2010/main" val="3118888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11</a:t>
            </a:fld>
            <a:endParaRPr lang="en-US"/>
          </a:p>
        </p:txBody>
      </p:sp>
    </p:spTree>
    <p:extLst>
      <p:ext uri="{BB962C8B-B14F-4D97-AF65-F5344CB8AC3E}">
        <p14:creationId xmlns:p14="http://schemas.microsoft.com/office/powerpoint/2010/main" val="222371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12</a:t>
            </a:fld>
            <a:endParaRPr lang="en-US"/>
          </a:p>
        </p:txBody>
      </p:sp>
    </p:spTree>
    <p:extLst>
      <p:ext uri="{BB962C8B-B14F-4D97-AF65-F5344CB8AC3E}">
        <p14:creationId xmlns:p14="http://schemas.microsoft.com/office/powerpoint/2010/main" val="181179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13</a:t>
            </a:fld>
            <a:endParaRPr lang="en-US"/>
          </a:p>
        </p:txBody>
      </p:sp>
    </p:spTree>
    <p:extLst>
      <p:ext uri="{BB962C8B-B14F-4D97-AF65-F5344CB8AC3E}">
        <p14:creationId xmlns:p14="http://schemas.microsoft.com/office/powerpoint/2010/main" val="1333695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14</a:t>
            </a:fld>
            <a:endParaRPr lang="en-US"/>
          </a:p>
        </p:txBody>
      </p:sp>
    </p:spTree>
    <p:extLst>
      <p:ext uri="{BB962C8B-B14F-4D97-AF65-F5344CB8AC3E}">
        <p14:creationId xmlns:p14="http://schemas.microsoft.com/office/powerpoint/2010/main" val="3683138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15</a:t>
            </a:fld>
            <a:endParaRPr lang="en-US"/>
          </a:p>
        </p:txBody>
      </p:sp>
    </p:spTree>
    <p:extLst>
      <p:ext uri="{BB962C8B-B14F-4D97-AF65-F5344CB8AC3E}">
        <p14:creationId xmlns:p14="http://schemas.microsoft.com/office/powerpoint/2010/main" val="2352022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BACD7-055E-48A8-9B10-A1F917F26EF0}" type="slidenum">
              <a:rPr lang="en-US" smtClean="0"/>
              <a:t>16</a:t>
            </a:fld>
            <a:endParaRPr lang="en-US"/>
          </a:p>
        </p:txBody>
      </p:sp>
    </p:spTree>
    <p:extLst>
      <p:ext uri="{BB962C8B-B14F-4D97-AF65-F5344CB8AC3E}">
        <p14:creationId xmlns:p14="http://schemas.microsoft.com/office/powerpoint/2010/main" val="191444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17</a:t>
            </a:fld>
            <a:endParaRPr lang="en-US"/>
          </a:p>
        </p:txBody>
      </p:sp>
    </p:spTree>
    <p:extLst>
      <p:ext uri="{BB962C8B-B14F-4D97-AF65-F5344CB8AC3E}">
        <p14:creationId xmlns:p14="http://schemas.microsoft.com/office/powerpoint/2010/main" val="77656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18</a:t>
            </a:fld>
            <a:endParaRPr lang="en-US"/>
          </a:p>
        </p:txBody>
      </p:sp>
    </p:spTree>
    <p:extLst>
      <p:ext uri="{BB962C8B-B14F-4D97-AF65-F5344CB8AC3E}">
        <p14:creationId xmlns:p14="http://schemas.microsoft.com/office/powerpoint/2010/main" val="4082357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19</a:t>
            </a:fld>
            <a:endParaRPr lang="en-US"/>
          </a:p>
        </p:txBody>
      </p:sp>
    </p:spTree>
    <p:extLst>
      <p:ext uri="{BB962C8B-B14F-4D97-AF65-F5344CB8AC3E}">
        <p14:creationId xmlns:p14="http://schemas.microsoft.com/office/powerpoint/2010/main" val="47893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a:t>
            </a:fld>
            <a:endParaRPr lang="en-US"/>
          </a:p>
        </p:txBody>
      </p:sp>
    </p:spTree>
    <p:extLst>
      <p:ext uri="{BB962C8B-B14F-4D97-AF65-F5344CB8AC3E}">
        <p14:creationId xmlns:p14="http://schemas.microsoft.com/office/powerpoint/2010/main" val="2084099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20</a:t>
            </a:fld>
            <a:endParaRPr lang="en-US"/>
          </a:p>
        </p:txBody>
      </p:sp>
    </p:spTree>
    <p:extLst>
      <p:ext uri="{BB962C8B-B14F-4D97-AF65-F5344CB8AC3E}">
        <p14:creationId xmlns:p14="http://schemas.microsoft.com/office/powerpoint/2010/main" val="156862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21</a:t>
            </a:fld>
            <a:endParaRPr lang="en-US"/>
          </a:p>
        </p:txBody>
      </p:sp>
    </p:spTree>
    <p:extLst>
      <p:ext uri="{BB962C8B-B14F-4D97-AF65-F5344CB8AC3E}">
        <p14:creationId xmlns:p14="http://schemas.microsoft.com/office/powerpoint/2010/main" val="1907213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22</a:t>
            </a:fld>
            <a:endParaRPr lang="en-US"/>
          </a:p>
        </p:txBody>
      </p:sp>
    </p:spTree>
    <p:extLst>
      <p:ext uri="{BB962C8B-B14F-4D97-AF65-F5344CB8AC3E}">
        <p14:creationId xmlns:p14="http://schemas.microsoft.com/office/powerpoint/2010/main" val="34465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23</a:t>
            </a:fld>
            <a:endParaRPr lang="en-US"/>
          </a:p>
        </p:txBody>
      </p:sp>
    </p:spTree>
    <p:extLst>
      <p:ext uri="{BB962C8B-B14F-4D97-AF65-F5344CB8AC3E}">
        <p14:creationId xmlns:p14="http://schemas.microsoft.com/office/powerpoint/2010/main" val="2620830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24</a:t>
            </a:fld>
            <a:endParaRPr lang="en-US"/>
          </a:p>
        </p:txBody>
      </p:sp>
    </p:spTree>
    <p:extLst>
      <p:ext uri="{BB962C8B-B14F-4D97-AF65-F5344CB8AC3E}">
        <p14:creationId xmlns:p14="http://schemas.microsoft.com/office/powerpoint/2010/main" val="3090814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25</a:t>
            </a:fld>
            <a:endParaRPr lang="en-US"/>
          </a:p>
        </p:txBody>
      </p:sp>
    </p:spTree>
    <p:extLst>
      <p:ext uri="{BB962C8B-B14F-4D97-AF65-F5344CB8AC3E}">
        <p14:creationId xmlns:p14="http://schemas.microsoft.com/office/powerpoint/2010/main" val="2254924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Better understanding and easier access to the genetic structure of humans, microbial organisms or plants will open up new vistas</a:t>
            </a:r>
          </a:p>
          <a:p>
            <a:r>
              <a:rPr lang="en-US" baseline="0" dirty="0" smtClean="0"/>
              <a:t>for example, in personalized medicine, cancer treatments and better crop yields</a:t>
            </a:r>
          </a:p>
          <a:p>
            <a:endParaRPr lang="en-US" baseline="0" dirty="0" smtClean="0"/>
          </a:p>
          <a:p>
            <a:r>
              <a:rPr lang="en-US" baseline="0" dirty="0" smtClean="0"/>
              <a:t>The genome of an organism is organized into manageable partitions of DNA, called chromosomes</a:t>
            </a:r>
          </a:p>
          <a:p>
            <a:r>
              <a:rPr lang="en-US" baseline="0" dirty="0" smtClean="0"/>
              <a:t>The double-helix DNA structure is made with repeating patterns of phosphates, sugar and 4 nucleotide bases (adenine, guanine, </a:t>
            </a:r>
            <a:r>
              <a:rPr lang="en-US" baseline="0" dirty="0" err="1" smtClean="0"/>
              <a:t>thyamine</a:t>
            </a:r>
            <a:r>
              <a:rPr lang="en-US" baseline="0" dirty="0" smtClean="0"/>
              <a:t> and </a:t>
            </a:r>
            <a:r>
              <a:rPr lang="en-US" baseline="0" dirty="0" err="1" smtClean="0"/>
              <a:t>cytocine</a:t>
            </a:r>
            <a:r>
              <a:rPr lang="en-US" baseline="0" dirty="0" smtClean="0"/>
              <a:t>)</a:t>
            </a:r>
          </a:p>
          <a:p>
            <a:endParaRPr lang="en-US" baseline="0" dirty="0" smtClean="0"/>
          </a:p>
          <a:p>
            <a:r>
              <a:rPr lang="en-US" baseline="0" dirty="0" smtClean="0"/>
              <a:t>Reading out the entire base-pair sequence at one go is not possible and thus broken into smaller chunks</a:t>
            </a:r>
          </a:p>
          <a:p>
            <a:r>
              <a:rPr lang="en-US" baseline="0" dirty="0" smtClean="0"/>
              <a:t>These shorter sequences are then reassembled to construct the organism’s DNA sequence for further analysis</a:t>
            </a:r>
          </a:p>
          <a:p>
            <a:endParaRPr lang="en-US" baseline="0" dirty="0" smtClean="0"/>
          </a:p>
          <a:p>
            <a:r>
              <a:rPr lang="en-US" baseline="0" dirty="0" smtClean="0"/>
              <a:t>A human genome is approx. 3 billion base pairs long and thus current state of the art sequencing methods involves large parallel systems in GPU clusters</a:t>
            </a:r>
          </a:p>
          <a:p>
            <a:r>
              <a:rPr lang="en-US" baseline="0" dirty="0" smtClean="0"/>
              <a:t>With </a:t>
            </a:r>
            <a:r>
              <a:rPr lang="en-US" baseline="0" dirty="0" err="1" smtClean="0"/>
              <a:t>Genomical</a:t>
            </a:r>
            <a:r>
              <a:rPr lang="en-US" baseline="0" dirty="0" smtClean="0"/>
              <a:t> big data set to eclipse all other forms of data volume soon, it seems to be the perfect target for utilizing quantum computing’s processing power</a:t>
            </a:r>
          </a:p>
          <a:p>
            <a:endParaRPr lang="en-US" baseline="0" dirty="0" smtClean="0"/>
          </a:p>
        </p:txBody>
      </p:sp>
    </p:spTree>
    <p:extLst>
      <p:ext uri="{BB962C8B-B14F-4D97-AF65-F5344CB8AC3E}">
        <p14:creationId xmlns:p14="http://schemas.microsoft.com/office/powerpoint/2010/main" val="33234280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27</a:t>
            </a:fld>
            <a:endParaRPr lang="en-US"/>
          </a:p>
        </p:txBody>
      </p:sp>
    </p:spTree>
    <p:extLst>
      <p:ext uri="{BB962C8B-B14F-4D97-AF65-F5344CB8AC3E}">
        <p14:creationId xmlns:p14="http://schemas.microsoft.com/office/powerpoint/2010/main" val="3394159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28</a:t>
            </a:fld>
            <a:endParaRPr lang="en-US"/>
          </a:p>
        </p:txBody>
      </p:sp>
    </p:spTree>
    <p:extLst>
      <p:ext uri="{BB962C8B-B14F-4D97-AF65-F5344CB8AC3E}">
        <p14:creationId xmlns:p14="http://schemas.microsoft.com/office/powerpoint/2010/main" val="1710529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29</a:t>
            </a:fld>
            <a:endParaRPr lang="en-US"/>
          </a:p>
        </p:txBody>
      </p:sp>
    </p:spTree>
    <p:extLst>
      <p:ext uri="{BB962C8B-B14F-4D97-AF65-F5344CB8AC3E}">
        <p14:creationId xmlns:p14="http://schemas.microsoft.com/office/powerpoint/2010/main" val="478897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3</a:t>
            </a:fld>
            <a:endParaRPr lang="en-US"/>
          </a:p>
        </p:txBody>
      </p:sp>
    </p:spTree>
    <p:extLst>
      <p:ext uri="{BB962C8B-B14F-4D97-AF65-F5344CB8AC3E}">
        <p14:creationId xmlns:p14="http://schemas.microsoft.com/office/powerpoint/2010/main" val="4292671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30</a:t>
            </a:fld>
            <a:endParaRPr lang="en-US"/>
          </a:p>
        </p:txBody>
      </p:sp>
    </p:spTree>
    <p:extLst>
      <p:ext uri="{BB962C8B-B14F-4D97-AF65-F5344CB8AC3E}">
        <p14:creationId xmlns:p14="http://schemas.microsoft.com/office/powerpoint/2010/main" val="559514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31</a:t>
            </a:fld>
            <a:endParaRPr lang="en-US"/>
          </a:p>
        </p:txBody>
      </p:sp>
    </p:spTree>
    <p:extLst>
      <p:ext uri="{BB962C8B-B14F-4D97-AF65-F5344CB8AC3E}">
        <p14:creationId xmlns:p14="http://schemas.microsoft.com/office/powerpoint/2010/main" val="3051649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32</a:t>
            </a:fld>
            <a:endParaRPr lang="en-US"/>
          </a:p>
        </p:txBody>
      </p:sp>
    </p:spTree>
    <p:extLst>
      <p:ext uri="{BB962C8B-B14F-4D97-AF65-F5344CB8AC3E}">
        <p14:creationId xmlns:p14="http://schemas.microsoft.com/office/powerpoint/2010/main" val="3810681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33</a:t>
            </a:fld>
            <a:endParaRPr lang="en-US"/>
          </a:p>
        </p:txBody>
      </p:sp>
    </p:spTree>
    <p:extLst>
      <p:ext uri="{BB962C8B-B14F-4D97-AF65-F5344CB8AC3E}">
        <p14:creationId xmlns:p14="http://schemas.microsoft.com/office/powerpoint/2010/main" val="1806341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4</a:t>
            </a:fld>
            <a:endParaRPr lang="en-US"/>
          </a:p>
        </p:txBody>
      </p:sp>
    </p:spTree>
    <p:extLst>
      <p:ext uri="{BB962C8B-B14F-4D97-AF65-F5344CB8AC3E}">
        <p14:creationId xmlns:p14="http://schemas.microsoft.com/office/powerpoint/2010/main" val="1904767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5</a:t>
            </a:fld>
            <a:endParaRPr lang="en-US"/>
          </a:p>
        </p:txBody>
      </p:sp>
    </p:spTree>
    <p:extLst>
      <p:ext uri="{BB962C8B-B14F-4D97-AF65-F5344CB8AC3E}">
        <p14:creationId xmlns:p14="http://schemas.microsoft.com/office/powerpoint/2010/main" val="220211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6</a:t>
            </a:fld>
            <a:endParaRPr lang="en-US"/>
          </a:p>
        </p:txBody>
      </p:sp>
    </p:spTree>
    <p:extLst>
      <p:ext uri="{BB962C8B-B14F-4D97-AF65-F5344CB8AC3E}">
        <p14:creationId xmlns:p14="http://schemas.microsoft.com/office/powerpoint/2010/main" val="3105688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7</a:t>
            </a:fld>
            <a:endParaRPr lang="en-US"/>
          </a:p>
        </p:txBody>
      </p:sp>
    </p:spTree>
    <p:extLst>
      <p:ext uri="{BB962C8B-B14F-4D97-AF65-F5344CB8AC3E}">
        <p14:creationId xmlns:p14="http://schemas.microsoft.com/office/powerpoint/2010/main" val="29252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8</a:t>
            </a:fld>
            <a:endParaRPr lang="en-US"/>
          </a:p>
        </p:txBody>
      </p:sp>
    </p:spTree>
    <p:extLst>
      <p:ext uri="{BB962C8B-B14F-4D97-AF65-F5344CB8AC3E}">
        <p14:creationId xmlns:p14="http://schemas.microsoft.com/office/powerpoint/2010/main" val="3532469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0BACD7-055E-48A8-9B10-A1F917F26EF0}" type="slidenum">
              <a:rPr lang="en-US" smtClean="0"/>
              <a:t>9</a:t>
            </a:fld>
            <a:endParaRPr lang="en-US"/>
          </a:p>
        </p:txBody>
      </p:sp>
    </p:spTree>
    <p:extLst>
      <p:ext uri="{BB962C8B-B14F-4D97-AF65-F5344CB8AC3E}">
        <p14:creationId xmlns:p14="http://schemas.microsoft.com/office/powerpoint/2010/main" val="2781692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203480"/>
            <a:ext cx="822924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57200" y="2761920"/>
            <a:ext cx="822924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3" name="PlaceHolder 4"/>
          <p:cNvSpPr>
            <a:spLocks noGrp="1"/>
          </p:cNvSpPr>
          <p:nvPr>
            <p:ph type="body"/>
          </p:nvPr>
        </p:nvSpPr>
        <p:spPr>
          <a:xfrm>
            <a:off x="4674240" y="276192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4" name="PlaceHolder 5"/>
          <p:cNvSpPr>
            <a:spLocks noGrp="1"/>
          </p:cNvSpPr>
          <p:nvPr>
            <p:ph type="body"/>
          </p:nvPr>
        </p:nvSpPr>
        <p:spPr>
          <a:xfrm>
            <a:off x="457200" y="276192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16" name="PlaceHolder 2"/>
          <p:cNvSpPr>
            <a:spLocks noGrp="1"/>
          </p:cNvSpPr>
          <p:nvPr>
            <p:ph type="body"/>
          </p:nvPr>
        </p:nvSpPr>
        <p:spPr>
          <a:xfrm>
            <a:off x="457200" y="1203480"/>
            <a:ext cx="822924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17" name="PlaceHolder 3"/>
          <p:cNvSpPr>
            <a:spLocks noGrp="1"/>
          </p:cNvSpPr>
          <p:nvPr>
            <p:ph type="body"/>
          </p:nvPr>
        </p:nvSpPr>
        <p:spPr>
          <a:xfrm>
            <a:off x="457200" y="1203480"/>
            <a:ext cx="822924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pic>
        <p:nvPicPr>
          <p:cNvPr id="118" name="Picture 117"/>
          <p:cNvPicPr/>
          <p:nvPr/>
        </p:nvPicPr>
        <p:blipFill>
          <a:blip r:embed="rId2"/>
          <a:stretch/>
        </p:blipFill>
        <p:spPr>
          <a:xfrm>
            <a:off x="2702160" y="1203480"/>
            <a:ext cx="3738600" cy="2982960"/>
          </a:xfrm>
          <a:prstGeom prst="rect">
            <a:avLst/>
          </a:prstGeom>
          <a:ln>
            <a:noFill/>
          </a:ln>
        </p:spPr>
      </p:pic>
      <p:pic>
        <p:nvPicPr>
          <p:cNvPr id="119" name="Picture 118"/>
          <p:cNvPicPr/>
          <p:nvPr/>
        </p:nvPicPr>
        <p:blipFill>
          <a:blip r:embed="rId2"/>
          <a:stretch/>
        </p:blipFill>
        <p:spPr>
          <a:xfrm>
            <a:off x="2702160" y="1203480"/>
            <a:ext cx="373860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3" name="TextBox 2"/>
          <p:cNvSpPr txBox="1"/>
          <p:nvPr userDrawn="1"/>
        </p:nvSpPr>
        <p:spPr>
          <a:xfrm>
            <a:off x="-3990281" y="4186591"/>
            <a:ext cx="184666" cy="369332"/>
          </a:xfrm>
          <a:prstGeom prst="rect">
            <a:avLst/>
          </a:prstGeom>
          <a:noFill/>
        </p:spPr>
        <p:txBody>
          <a:bodyPr wrap="none" rtlCol="0">
            <a:spAutoFit/>
          </a:bodyPr>
          <a:lstStyle/>
          <a:p>
            <a:pPr defTabSz="457200"/>
            <a:endParaRPr lang="en-US" dirty="0">
              <a:solidFill>
                <a:prstClr val="black"/>
              </a:solidFill>
            </a:endParaRPr>
          </a:p>
        </p:txBody>
      </p:sp>
    </p:spTree>
    <p:extLst>
      <p:ext uri="{BB962C8B-B14F-4D97-AF65-F5344CB8AC3E}">
        <p14:creationId xmlns:p14="http://schemas.microsoft.com/office/powerpoint/2010/main" val="44679991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pPr defTabSz="457200"/>
            <a:fld id="{462A2416-1570-3849-86F9-07F78746E1B2}" type="datetimeFigureOut">
              <a:rPr lang="en-US">
                <a:solidFill>
                  <a:prstClr val="black"/>
                </a:solidFill>
              </a:rPr>
              <a:pPr defTabSz="457200"/>
              <a:t>1/20/2018</a:t>
            </a:fld>
            <a:endParaRPr lang="en-US" dirty="0">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pPr defTabSz="457200"/>
            <a:fld id="{A832CF66-B496-874C-8E08-71A5E0622B6E}" type="slidenum">
              <a:rPr lang="en-US">
                <a:solidFill>
                  <a:prstClr val="black"/>
                </a:solidFill>
              </a:rPr>
              <a:pPr defTabSz="457200"/>
              <a:t>‹#›</a:t>
            </a:fld>
            <a:endParaRPr lang="en-US" dirty="0">
              <a:solidFill>
                <a:prstClr val="black"/>
              </a:solidFill>
            </a:endParaRPr>
          </a:p>
        </p:txBody>
      </p:sp>
    </p:spTree>
    <p:extLst>
      <p:ext uri="{BB962C8B-B14F-4D97-AF65-F5344CB8AC3E}">
        <p14:creationId xmlns:p14="http://schemas.microsoft.com/office/powerpoint/2010/main" val="38171753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9731295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3" name="TextBox 2"/>
          <p:cNvSpPr txBox="1"/>
          <p:nvPr userDrawn="1"/>
        </p:nvSpPr>
        <p:spPr>
          <a:xfrm>
            <a:off x="-3990281" y="4186591"/>
            <a:ext cx="184666" cy="369332"/>
          </a:xfrm>
          <a:prstGeom prst="rect">
            <a:avLst/>
          </a:prstGeom>
          <a:noFill/>
        </p:spPr>
        <p:txBody>
          <a:bodyPr wrap="none" rtlCol="0">
            <a:spAutoFit/>
          </a:bodyPr>
          <a:lstStyle/>
          <a:p>
            <a:pPr defTabSz="457200"/>
            <a:endParaRPr lang="en-US" dirty="0">
              <a:solidFill>
                <a:prstClr val="black"/>
              </a:solidFill>
            </a:endParaRPr>
          </a:p>
        </p:txBody>
      </p:sp>
    </p:spTree>
    <p:extLst>
      <p:ext uri="{BB962C8B-B14F-4D97-AF65-F5344CB8AC3E}">
        <p14:creationId xmlns:p14="http://schemas.microsoft.com/office/powerpoint/2010/main" val="176076114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pPr defTabSz="457200"/>
            <a:fld id="{462A2416-1570-3849-86F9-07F78746E1B2}" type="datetimeFigureOut">
              <a:rPr lang="en-US">
                <a:solidFill>
                  <a:prstClr val="black"/>
                </a:solidFill>
              </a:rPr>
              <a:pPr defTabSz="457200"/>
              <a:t>1/20/2018</a:t>
            </a:fld>
            <a:endParaRPr lang="en-US" dirty="0">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pPr defTabSz="457200"/>
            <a:fld id="{A832CF66-B496-874C-8E08-71A5E0622B6E}" type="slidenum">
              <a:rPr lang="en-US">
                <a:solidFill>
                  <a:prstClr val="black"/>
                </a:solidFill>
              </a:rPr>
              <a:pPr defTabSz="457200"/>
              <a:t>‹#›</a:t>
            </a:fld>
            <a:endParaRPr lang="en-US" dirty="0">
              <a:solidFill>
                <a:prstClr val="black"/>
              </a:solidFill>
            </a:endParaRPr>
          </a:p>
        </p:txBody>
      </p:sp>
    </p:spTree>
    <p:extLst>
      <p:ext uri="{BB962C8B-B14F-4D97-AF65-F5344CB8AC3E}">
        <p14:creationId xmlns:p14="http://schemas.microsoft.com/office/powerpoint/2010/main" val="303873243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6881994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3" name="TextBox 2"/>
          <p:cNvSpPr txBox="1"/>
          <p:nvPr userDrawn="1"/>
        </p:nvSpPr>
        <p:spPr>
          <a:xfrm>
            <a:off x="-3990281" y="4186591"/>
            <a:ext cx="184666" cy="369332"/>
          </a:xfrm>
          <a:prstGeom prst="rect">
            <a:avLst/>
          </a:prstGeom>
          <a:noFill/>
        </p:spPr>
        <p:txBody>
          <a:bodyPr wrap="none" rtlCol="0">
            <a:spAutoFit/>
          </a:bodyPr>
          <a:lstStyle/>
          <a:p>
            <a:pPr defTabSz="457200"/>
            <a:endParaRPr lang="en-US" dirty="0">
              <a:solidFill>
                <a:prstClr val="black"/>
              </a:solidFill>
            </a:endParaRPr>
          </a:p>
        </p:txBody>
      </p:sp>
    </p:spTree>
    <p:extLst>
      <p:ext uri="{BB962C8B-B14F-4D97-AF65-F5344CB8AC3E}">
        <p14:creationId xmlns:p14="http://schemas.microsoft.com/office/powerpoint/2010/main" val="34473492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87"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pPr defTabSz="457200"/>
            <a:fld id="{462A2416-1570-3849-86F9-07F78746E1B2}" type="datetimeFigureOut">
              <a:rPr lang="en-US">
                <a:solidFill>
                  <a:prstClr val="black"/>
                </a:solidFill>
              </a:rPr>
              <a:pPr defTabSz="457200"/>
              <a:t>1/20/2018</a:t>
            </a:fld>
            <a:endParaRPr lang="en-US" dirty="0">
              <a:solidFill>
                <a:prstClr val="black"/>
              </a:solidFill>
            </a:endParaRP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pPr defTabSz="457200"/>
            <a:endParaRPr lang="en-US" dirty="0">
              <a:solidFill>
                <a:prstClr val="black"/>
              </a:solidFill>
            </a:endParaRP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pPr defTabSz="457200"/>
            <a:fld id="{A832CF66-B496-874C-8E08-71A5E0622B6E}" type="slidenum">
              <a:rPr lang="en-US">
                <a:solidFill>
                  <a:prstClr val="black"/>
                </a:solidFill>
              </a:rPr>
              <a:pPr defTabSz="457200"/>
              <a:t>‹#›</a:t>
            </a:fld>
            <a:endParaRPr lang="en-US" dirty="0">
              <a:solidFill>
                <a:prstClr val="black"/>
              </a:solidFill>
            </a:endParaRPr>
          </a:p>
        </p:txBody>
      </p:sp>
    </p:spTree>
    <p:extLst>
      <p:ext uri="{BB962C8B-B14F-4D97-AF65-F5344CB8AC3E}">
        <p14:creationId xmlns:p14="http://schemas.microsoft.com/office/powerpoint/2010/main" val="2649229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1945249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4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8" name="PlaceHolder 1"/>
          <p:cNvSpPr>
            <a:spLocks noGrp="1"/>
          </p:cNvSpPr>
          <p:nvPr>
            <p:ph type="title" hasCustomPrompt="1"/>
          </p:nvPr>
        </p:nvSpPr>
        <p:spPr>
          <a:xfrm>
            <a:off x="0" y="0"/>
            <a:ext cx="9144000" cy="670560"/>
          </a:xfrm>
          <a:prstGeom prst="rect">
            <a:avLst/>
          </a:prstGeom>
        </p:spPr>
        <p:txBody>
          <a:bodyPr lIns="0" tIns="0" rIns="0" bIns="0" anchor="ctr"/>
          <a:lstStyle>
            <a:lvl1pPr>
              <a:defRPr sz="2800"/>
            </a:lvl1pPr>
          </a:lstStyle>
          <a:p>
            <a:pPr algn="ctr"/>
            <a:r>
              <a:rPr lang="en-IN" sz="4400" b="0" strike="noStrike" spc="-1" dirty="0" smtClean="0">
                <a:solidFill>
                  <a:srgbClr val="000000"/>
                </a:solidFill>
                <a:uFill>
                  <a:solidFill>
                    <a:srgbClr val="FFFFFF"/>
                  </a:solidFill>
                </a:uFill>
                <a:latin typeface="Arial"/>
              </a:rPr>
              <a:t>w</a:t>
            </a:r>
            <a:endParaRPr lang="en-IN" sz="4400" b="0" strike="noStrike" spc="-1" dirty="0">
              <a:solidFill>
                <a:srgbClr val="000000"/>
              </a:solidFill>
              <a:uFill>
                <a:solidFill>
                  <a:srgbClr val="FFFFFF"/>
                </a:solidFill>
              </a:uFill>
              <a:latin typeface="Arial"/>
            </a:endParaRPr>
          </a:p>
        </p:txBody>
      </p:sp>
      <p:sp>
        <p:nvSpPr>
          <p:cNvPr id="89" name="PlaceHolder 2"/>
          <p:cNvSpPr>
            <a:spLocks noGrp="1"/>
          </p:cNvSpPr>
          <p:nvPr>
            <p:ph type="body"/>
          </p:nvPr>
        </p:nvSpPr>
        <p:spPr>
          <a:xfrm>
            <a:off x="457200" y="1203480"/>
            <a:ext cx="822924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91" name="PlaceHolder 2"/>
          <p:cNvSpPr>
            <a:spLocks noGrp="1"/>
          </p:cNvSpPr>
          <p:nvPr>
            <p:ph type="body"/>
          </p:nvPr>
        </p:nvSpPr>
        <p:spPr>
          <a:xfrm>
            <a:off x="457200" y="1203480"/>
            <a:ext cx="401580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2" name="PlaceHolder 3"/>
          <p:cNvSpPr>
            <a:spLocks noGrp="1"/>
          </p:cNvSpPr>
          <p:nvPr>
            <p:ph type="body"/>
          </p:nvPr>
        </p:nvSpPr>
        <p:spPr>
          <a:xfrm>
            <a:off x="4674240" y="1203480"/>
            <a:ext cx="401580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4"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276192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4674240" y="1203480"/>
            <a:ext cx="401580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457200" y="1203480"/>
            <a:ext cx="4015800" cy="298296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467424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2" name="PlaceHolder 4"/>
          <p:cNvSpPr>
            <a:spLocks noGrp="1"/>
          </p:cNvSpPr>
          <p:nvPr>
            <p:ph type="body"/>
          </p:nvPr>
        </p:nvSpPr>
        <p:spPr>
          <a:xfrm>
            <a:off x="4674240" y="276192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IN" sz="44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4674240" y="1203480"/>
            <a:ext cx="401580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
        <p:nvSpPr>
          <p:cNvPr id="106" name="PlaceHolder 4"/>
          <p:cNvSpPr>
            <a:spLocks noGrp="1"/>
          </p:cNvSpPr>
          <p:nvPr>
            <p:ph type="body"/>
          </p:nvPr>
        </p:nvSpPr>
        <p:spPr>
          <a:xfrm>
            <a:off x="457200" y="2761920"/>
            <a:ext cx="8229240" cy="1422720"/>
          </a:xfrm>
          <a:prstGeom prst="rect">
            <a:avLst/>
          </a:prstGeom>
        </p:spPr>
        <p:txBody>
          <a:bodyPr lIns="0" tIns="0" rIns="0" bIns="0"/>
          <a:lstStyle/>
          <a:p>
            <a:endParaRPr lang="en-IN"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microsoft.com/office/2007/relationships/hdphoto" Target="../media/hdphoto1.wdp"/><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microsoft.com/office/2007/relationships/hdphoto" Target="../media/hdphoto1.wdp"/><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1.xml"/><Relationship Id="rId7" Type="http://schemas.openxmlformats.org/officeDocument/2006/relationships/image" Target="../media/image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theme" Target="../theme/theme4.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 name="CustomShape 1"/>
          <p:cNvSpPr/>
          <p:nvPr/>
        </p:nvSpPr>
        <p:spPr>
          <a:xfrm flipV="1">
            <a:off x="0" y="4545000"/>
            <a:ext cx="9142560" cy="595440"/>
          </a:xfrm>
          <a:prstGeom prst="rect">
            <a:avLst/>
          </a:prstGeom>
          <a:solidFill>
            <a:srgbClr val="E5F9FF"/>
          </a:solidFill>
          <a:ln>
            <a:noFill/>
          </a:ln>
        </p:spPr>
        <p:style>
          <a:lnRef idx="0">
            <a:scrgbClr r="0" g="0" b="0"/>
          </a:lnRef>
          <a:fillRef idx="0">
            <a:scrgbClr r="0" g="0" b="0"/>
          </a:fillRef>
          <a:effectRef idx="0">
            <a:scrgbClr r="0" g="0" b="0"/>
          </a:effectRef>
          <a:fontRef idx="minor"/>
        </p:style>
      </p:sp>
      <p:sp>
        <p:nvSpPr>
          <p:cNvPr id="81" name="CustomShape 2"/>
          <p:cNvSpPr/>
          <p:nvPr/>
        </p:nvSpPr>
        <p:spPr>
          <a:xfrm>
            <a:off x="8026560" y="4717440"/>
            <a:ext cx="939960" cy="272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B299B6D-4D3B-43E2-AC01-06662918AB2F}" type="slidenum">
              <a:rPr lang="en-IN" sz="800" b="0" strike="noStrike" spc="-1">
                <a:solidFill>
                  <a:srgbClr val="00A6D6"/>
                </a:solidFill>
                <a:uFill>
                  <a:solidFill>
                    <a:srgbClr val="FFFFFF"/>
                  </a:solidFill>
                </a:uFill>
                <a:latin typeface="Arial"/>
                <a:ea typeface="DejaVu Sans"/>
              </a:rPr>
              <a:t>‹#›</a:t>
            </a:fld>
            <a:endParaRPr lang="en-IN" sz="1400" b="0" strike="noStrike" spc="-1">
              <a:solidFill>
                <a:srgbClr val="000000"/>
              </a:solidFill>
              <a:uFill>
                <a:solidFill>
                  <a:srgbClr val="FFFFFF"/>
                </a:solidFill>
              </a:uFill>
              <a:latin typeface="Arial"/>
            </a:endParaRPr>
          </a:p>
        </p:txBody>
      </p:sp>
      <p:pic>
        <p:nvPicPr>
          <p:cNvPr id="83" name="Picture 6"/>
          <p:cNvPicPr/>
          <p:nvPr/>
        </p:nvPicPr>
        <p:blipFill>
          <a:blip r:embed="rId14"/>
          <a:stretch/>
        </p:blipFill>
        <p:spPr>
          <a:xfrm>
            <a:off x="3923640" y="4616640"/>
            <a:ext cx="1295280" cy="474120"/>
          </a:xfrm>
          <a:prstGeom prst="rect">
            <a:avLst/>
          </a:prstGeom>
          <a:ln>
            <a:noFill/>
          </a:ln>
        </p:spPr>
      </p:pic>
      <p:sp>
        <p:nvSpPr>
          <p:cNvPr id="84" name="PlaceHolder 3"/>
          <p:cNvSpPr>
            <a:spLocks noGrp="1"/>
          </p:cNvSpPr>
          <p:nvPr>
            <p:ph type="title"/>
          </p:nvPr>
        </p:nvSpPr>
        <p:spPr>
          <a:xfrm>
            <a:off x="457200" y="205200"/>
            <a:ext cx="8229240" cy="858600"/>
          </a:xfrm>
          <a:prstGeom prst="rect">
            <a:avLst/>
          </a:prstGeom>
        </p:spPr>
        <p:txBody>
          <a:bodyPr lIns="0" tIns="0" rIns="0" bIns="0" anchor="ctr"/>
          <a:lstStyle/>
          <a:p>
            <a:pPr algn="ctr"/>
            <a:r>
              <a:rPr lang="en-IN" sz="4400" b="0" strike="noStrike" spc="-1" dirty="0">
                <a:solidFill>
                  <a:srgbClr val="000000"/>
                </a:solidFill>
                <a:uFill>
                  <a:solidFill>
                    <a:srgbClr val="FFFFFF"/>
                  </a:solidFill>
                </a:uFill>
                <a:latin typeface="Arial"/>
              </a:rPr>
              <a:t>Click to edit the title text format</a:t>
            </a:r>
          </a:p>
        </p:txBody>
      </p:sp>
      <p:sp>
        <p:nvSpPr>
          <p:cNvPr id="85" name="PlaceHolder 4"/>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IN" sz="3200" b="0" strike="noStrike" spc="-1" dirty="0">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IN" sz="2800" b="0" strike="noStrike" spc="-1" dirty="0">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IN" sz="2400" b="0" strike="noStrike" spc="-1" dirty="0">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IN" sz="2000" b="0" strike="noStrike" spc="-1" dirty="0">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IN" sz="2000" b="0" strike="noStrike" spc="-1" dirty="0">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IN" sz="2000" b="0" strike="noStrike" spc="-1" dirty="0">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IN" sz="2000" b="0" strike="noStrike" spc="-1" dirty="0">
                <a:solidFill>
                  <a:srgbClr val="000000"/>
                </a:solidFill>
                <a:uFill>
                  <a:solidFill>
                    <a:srgbClr val="FFFFFF"/>
                  </a:solidFill>
                </a:uFill>
                <a:latin typeface="Arial"/>
              </a:rPr>
              <a:t>Seventh Outline Level</a:t>
            </a:r>
          </a:p>
        </p:txBody>
      </p:sp>
      <p:pic>
        <p:nvPicPr>
          <p:cNvPr id="8" name="image2.jpeg" descr="TUD_01-logo_bl-zw.jpg                                          000081A7Macintosh HD                   BB1F8111:"/>
          <p:cNvPicPr>
            <a:picLocks noChangeAspect="1"/>
          </p:cNvPicPr>
          <p:nvPr userDrawn="1"/>
        </p:nvPicPr>
        <p:blipFill>
          <a:blip r:embed="rId15">
            <a:extLst>
              <a:ext uri="{BEBA8EAE-BF5A-486C-A8C5-ECC9F3942E4B}">
                <a14:imgProps xmlns:a14="http://schemas.microsoft.com/office/drawing/2010/main">
                  <a14:imgLayer r:embed="rId16">
                    <a14:imgEffect>
                      <a14:backgroundRemoval t="9639" b="89960" l="9915" r="95214">
                        <a14:foregroundMark x1="20513" y1="20482" x2="20513" y2="20482"/>
                        <a14:foregroundMark x1="17094" y1="17269" x2="17094" y2="17269"/>
                        <a14:foregroundMark x1="22735" y1="13253" x2="22735" y2="13253"/>
                        <a14:foregroundMark x1="21538" y1="32530" x2="21538" y2="32530"/>
                        <a14:foregroundMark x1="16752" y1="52610" x2="16752" y2="52610"/>
                        <a14:foregroundMark x1="10769" y1="44980" x2="21197" y2="44980"/>
                        <a14:foregroundMark x1="15043" y1="55020" x2="16068" y2="75100"/>
                        <a14:foregroundMark x1="12650" y1="30924" x2="18291" y2="16064"/>
                        <a14:foregroundMark x1="45983" y1="45783" x2="45983" y2="75502"/>
                        <a14:foregroundMark x1="48889" y1="45783" x2="55043" y2="46988"/>
                        <a14:foregroundMark x1="55726" y1="54217" x2="56581" y2="68675"/>
                        <a14:foregroundMark x1="61538" y1="61446" x2="61538" y2="73896"/>
                        <a14:foregroundMark x1="65983" y1="67068" x2="69402" y2="65462"/>
                        <a14:foregroundMark x1="61709" y1="76707" x2="64103" y2="80321"/>
                        <a14:foregroundMark x1="65128" y1="80723" x2="67521" y2="77510"/>
                        <a14:foregroundMark x1="73846" y1="77912" x2="73675" y2="46185"/>
                        <a14:foregroundMark x1="78120" y1="55823" x2="83419" y2="55020"/>
                        <a14:foregroundMark x1="80684" y1="62651" x2="80684" y2="77510"/>
                        <a14:foregroundMark x1="88547" y1="51406" x2="88718" y2="77510"/>
                        <a14:foregroundMark x1="12650" y1="34940" x2="12821" y2="36145"/>
                      </a14:backgroundRemoval>
                    </a14:imgEffect>
                  </a14:imgLayer>
                </a14:imgProps>
              </a:ext>
            </a:extLst>
          </a:blip>
          <a:stretch>
            <a:fillRect/>
          </a:stretch>
        </p:blipFill>
        <p:spPr>
          <a:xfrm>
            <a:off x="152400" y="4616671"/>
            <a:ext cx="1076325" cy="458143"/>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txBox="1">
            <a:spLocks/>
          </p:cNvSpPr>
          <p:nvPr userDrawn="1"/>
        </p:nvSpPr>
        <p:spPr>
          <a:xfrm flipV="1">
            <a:off x="-1" y="4546600"/>
            <a:ext cx="9144000" cy="596900"/>
          </a:xfrm>
          <a:prstGeom prst="rect">
            <a:avLst/>
          </a:prstGeom>
          <a:solidFill>
            <a:srgbClr val="E5F9FF"/>
          </a:solidFill>
        </p:spPr>
        <p:txBody>
          <a:bodyPr vert="horz" lIns="91440" tIns="45720" rIns="91440" bIns="45720" rtlCol="0" anchor="ctr">
            <a:normAutofit lnSpcReduction="10000"/>
          </a:bodyPr>
          <a:lst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a:lstStyle>
          <a:p>
            <a:endParaRPr lang="en-US" dirty="0"/>
          </a:p>
        </p:txBody>
      </p:sp>
      <p:sp>
        <p:nvSpPr>
          <p:cNvPr id="2" name="Title Placeholder 1"/>
          <p:cNvSpPr>
            <a:spLocks noGrp="1"/>
          </p:cNvSpPr>
          <p:nvPr>
            <p:ph type="title"/>
          </p:nvPr>
        </p:nvSpPr>
        <p:spPr>
          <a:xfrm>
            <a:off x="0" y="0"/>
            <a:ext cx="9144000" cy="609600"/>
          </a:xfrm>
          <a:prstGeom prst="rect">
            <a:avLst/>
          </a:prstGeom>
          <a:solidFill>
            <a:srgbClr val="E5F9FF"/>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609600"/>
            <a:ext cx="9144000" cy="3937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8026400" y="4717618"/>
            <a:ext cx="94153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23614" y="4616671"/>
            <a:ext cx="1296771" cy="475738"/>
          </a:xfrm>
          <a:prstGeom prst="rect">
            <a:avLst/>
          </a:prstGeom>
        </p:spPr>
      </p:pic>
      <p:pic>
        <p:nvPicPr>
          <p:cNvPr id="10" name="image2.jpeg" descr="TUD_01-logo_bl-zw.jpg                                          000081A7Macintosh HD                   BB1F8111:"/>
          <p:cNvPicPr>
            <a:picLocks noChangeAspect="1"/>
          </p:cNvPicPr>
          <p:nvPr userDrawn="1"/>
        </p:nvPicPr>
        <p:blipFill>
          <a:blip r:embed="rId6">
            <a:extLst>
              <a:ext uri="{BEBA8EAE-BF5A-486C-A8C5-ECC9F3942E4B}">
                <a14:imgProps xmlns:a14="http://schemas.microsoft.com/office/drawing/2010/main">
                  <a14:imgLayer r:embed="rId7">
                    <a14:imgEffect>
                      <a14:backgroundRemoval t="9639" b="89960" l="9915" r="95214">
                        <a14:foregroundMark x1="20513" y1="20482" x2="20513" y2="20482"/>
                        <a14:foregroundMark x1="17094" y1="17269" x2="17094" y2="17269"/>
                        <a14:foregroundMark x1="22735" y1="13253" x2="22735" y2="13253"/>
                        <a14:foregroundMark x1="21538" y1="32530" x2="21538" y2="32530"/>
                        <a14:foregroundMark x1="16752" y1="52610" x2="16752" y2="52610"/>
                        <a14:foregroundMark x1="10769" y1="44980" x2="21197" y2="44980"/>
                        <a14:foregroundMark x1="15043" y1="55020" x2="16068" y2="75100"/>
                        <a14:foregroundMark x1="12650" y1="30924" x2="18291" y2="16064"/>
                        <a14:foregroundMark x1="45983" y1="45783" x2="45983" y2="75502"/>
                        <a14:foregroundMark x1="48889" y1="45783" x2="55043" y2="46988"/>
                        <a14:foregroundMark x1="55726" y1="54217" x2="56581" y2="68675"/>
                        <a14:foregroundMark x1="61538" y1="61446" x2="61538" y2="73896"/>
                        <a14:foregroundMark x1="65983" y1="67068" x2="69402" y2="65462"/>
                        <a14:foregroundMark x1="61709" y1="76707" x2="64103" y2="80321"/>
                        <a14:foregroundMark x1="65128" y1="80723" x2="67521" y2="77510"/>
                        <a14:foregroundMark x1="73846" y1="77912" x2="73675" y2="46185"/>
                        <a14:foregroundMark x1="78120" y1="55823" x2="83419" y2="55020"/>
                        <a14:foregroundMark x1="80684" y1="62651" x2="80684" y2="77510"/>
                        <a14:foregroundMark x1="88547" y1="51406" x2="88718" y2="77510"/>
                        <a14:foregroundMark x1="12650" y1="34940" x2="12821" y2="36145"/>
                      </a14:backgroundRemoval>
                    </a14:imgEffect>
                  </a14:imgLayer>
                </a14:imgProps>
              </a:ext>
            </a:extLst>
          </a:blip>
          <a:stretch>
            <a:fillRect/>
          </a:stretch>
        </p:blipFill>
        <p:spPr>
          <a:xfrm>
            <a:off x="152400" y="4616671"/>
            <a:ext cx="1076325" cy="458143"/>
          </a:xfrm>
          <a:prstGeom prst="rect">
            <a:avLst/>
          </a:prstGeom>
          <a:ln w="12700">
            <a:miter lim="400000"/>
          </a:ln>
        </p:spPr>
      </p:pic>
    </p:spTree>
    <p:extLst>
      <p:ext uri="{BB962C8B-B14F-4D97-AF65-F5344CB8AC3E}">
        <p14:creationId xmlns:p14="http://schemas.microsoft.com/office/powerpoint/2010/main" val="2590912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Lst>
  <p:timing>
    <p:tnLst>
      <p:par>
        <p:cTn id="1" dur="indefinite" restart="never" nodeType="tmRoot"/>
      </p:par>
    </p:tnLst>
  </p:timing>
  <p:txStyles>
    <p:title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rgbClr val="00A6D6"/>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txBox="1">
            <a:spLocks/>
          </p:cNvSpPr>
          <p:nvPr userDrawn="1"/>
        </p:nvSpPr>
        <p:spPr>
          <a:xfrm flipV="1">
            <a:off x="-1" y="4546600"/>
            <a:ext cx="9144000" cy="596900"/>
          </a:xfrm>
          <a:prstGeom prst="rect">
            <a:avLst/>
          </a:prstGeom>
          <a:solidFill>
            <a:srgbClr val="E5F9FF"/>
          </a:solidFill>
        </p:spPr>
        <p:txBody>
          <a:bodyPr vert="horz" lIns="91440" tIns="45720" rIns="91440" bIns="45720" rtlCol="0" anchor="ctr">
            <a:normAutofit lnSpcReduction="10000"/>
          </a:bodyPr>
          <a:lst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a:lstStyle>
          <a:p>
            <a:endParaRPr lang="en-US" dirty="0"/>
          </a:p>
        </p:txBody>
      </p:sp>
      <p:sp>
        <p:nvSpPr>
          <p:cNvPr id="2" name="Title Placeholder 1"/>
          <p:cNvSpPr>
            <a:spLocks noGrp="1"/>
          </p:cNvSpPr>
          <p:nvPr>
            <p:ph type="title"/>
          </p:nvPr>
        </p:nvSpPr>
        <p:spPr>
          <a:xfrm>
            <a:off x="0" y="0"/>
            <a:ext cx="9144000" cy="609600"/>
          </a:xfrm>
          <a:prstGeom prst="rect">
            <a:avLst/>
          </a:prstGeom>
          <a:solidFill>
            <a:srgbClr val="E5F9FF"/>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609600"/>
            <a:ext cx="9144000" cy="3937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8026400" y="4717618"/>
            <a:ext cx="94153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923614" y="4616671"/>
            <a:ext cx="1296771" cy="475738"/>
          </a:xfrm>
          <a:prstGeom prst="rect">
            <a:avLst/>
          </a:prstGeom>
        </p:spPr>
      </p:pic>
      <p:pic>
        <p:nvPicPr>
          <p:cNvPr id="10" name="image2.jpeg" descr="TUD_01-logo_bl-zw.jpg                                          000081A7Macintosh HD                   BB1F8111:"/>
          <p:cNvPicPr>
            <a:picLocks noChangeAspect="1"/>
          </p:cNvPicPr>
          <p:nvPr userDrawn="1"/>
        </p:nvPicPr>
        <p:blipFill>
          <a:blip r:embed="rId6">
            <a:extLst>
              <a:ext uri="{BEBA8EAE-BF5A-486C-A8C5-ECC9F3942E4B}">
                <a14:imgProps xmlns:a14="http://schemas.microsoft.com/office/drawing/2010/main">
                  <a14:imgLayer r:embed="rId7">
                    <a14:imgEffect>
                      <a14:backgroundRemoval t="9639" b="89960" l="9915" r="95214">
                        <a14:foregroundMark x1="20513" y1="20482" x2="20513" y2="20482"/>
                        <a14:foregroundMark x1="17094" y1="17269" x2="17094" y2="17269"/>
                        <a14:foregroundMark x1="22735" y1="13253" x2="22735" y2="13253"/>
                        <a14:foregroundMark x1="21538" y1="32530" x2="21538" y2="32530"/>
                        <a14:foregroundMark x1="16752" y1="52610" x2="16752" y2="52610"/>
                        <a14:foregroundMark x1="10769" y1="44980" x2="21197" y2="44980"/>
                        <a14:foregroundMark x1="15043" y1="55020" x2="16068" y2="75100"/>
                        <a14:foregroundMark x1="12650" y1="30924" x2="18291" y2="16064"/>
                        <a14:foregroundMark x1="45983" y1="45783" x2="45983" y2="75502"/>
                        <a14:foregroundMark x1="48889" y1="45783" x2="55043" y2="46988"/>
                        <a14:foregroundMark x1="55726" y1="54217" x2="56581" y2="68675"/>
                        <a14:foregroundMark x1="61538" y1="61446" x2="61538" y2="73896"/>
                        <a14:foregroundMark x1="65983" y1="67068" x2="69402" y2="65462"/>
                        <a14:foregroundMark x1="61709" y1="76707" x2="64103" y2="80321"/>
                        <a14:foregroundMark x1="65128" y1="80723" x2="67521" y2="77510"/>
                        <a14:foregroundMark x1="73846" y1="77912" x2="73675" y2="46185"/>
                        <a14:foregroundMark x1="78120" y1="55823" x2="83419" y2="55020"/>
                        <a14:foregroundMark x1="80684" y1="62651" x2="80684" y2="77510"/>
                        <a14:foregroundMark x1="88547" y1="51406" x2="88718" y2="77510"/>
                        <a14:foregroundMark x1="12650" y1="34940" x2="12821" y2="36145"/>
                      </a14:backgroundRemoval>
                    </a14:imgEffect>
                  </a14:imgLayer>
                </a14:imgProps>
              </a:ext>
            </a:extLst>
          </a:blip>
          <a:stretch>
            <a:fillRect/>
          </a:stretch>
        </p:blipFill>
        <p:spPr>
          <a:xfrm>
            <a:off x="152400" y="4616671"/>
            <a:ext cx="1076325" cy="458143"/>
          </a:xfrm>
          <a:prstGeom prst="rect">
            <a:avLst/>
          </a:prstGeom>
          <a:ln w="12700">
            <a:miter lim="400000"/>
          </a:ln>
        </p:spPr>
      </p:pic>
    </p:spTree>
    <p:extLst>
      <p:ext uri="{BB962C8B-B14F-4D97-AF65-F5344CB8AC3E}">
        <p14:creationId xmlns:p14="http://schemas.microsoft.com/office/powerpoint/2010/main" val="9393680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timing>
    <p:tnLst>
      <p:par>
        <p:cTn id="1" dur="indefinite" restart="never" nodeType="tmRoot"/>
      </p:par>
    </p:tnLst>
  </p:timing>
  <p:txStyles>
    <p:title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rgbClr val="00A6D6"/>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p:cNvSpPr txBox="1">
            <a:spLocks/>
          </p:cNvSpPr>
          <p:nvPr userDrawn="1"/>
        </p:nvSpPr>
        <p:spPr>
          <a:xfrm flipV="1">
            <a:off x="-1" y="4546600"/>
            <a:ext cx="9144000" cy="596900"/>
          </a:xfrm>
          <a:prstGeom prst="rect">
            <a:avLst/>
          </a:prstGeom>
          <a:solidFill>
            <a:srgbClr val="E5F9FF"/>
          </a:solidFill>
        </p:spPr>
        <p:txBody>
          <a:bodyPr vert="horz" lIns="91440" tIns="45720" rIns="91440" bIns="45720" rtlCol="0" anchor="ctr">
            <a:normAutofit lnSpcReduction="10000"/>
          </a:bodyPr>
          <a:lst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a:lstStyle>
          <a:p>
            <a:endParaRPr lang="en-US" dirty="0"/>
          </a:p>
        </p:txBody>
      </p:sp>
      <p:sp>
        <p:nvSpPr>
          <p:cNvPr id="2" name="Title Placeholder 1"/>
          <p:cNvSpPr>
            <a:spLocks noGrp="1"/>
          </p:cNvSpPr>
          <p:nvPr>
            <p:ph type="title"/>
          </p:nvPr>
        </p:nvSpPr>
        <p:spPr>
          <a:xfrm>
            <a:off x="0" y="0"/>
            <a:ext cx="9144000" cy="609600"/>
          </a:xfrm>
          <a:prstGeom prst="rect">
            <a:avLst/>
          </a:prstGeom>
          <a:solidFill>
            <a:srgbClr val="E5F9FF"/>
          </a:solidFill>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609600"/>
            <a:ext cx="9144000" cy="39370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Slide Number Placeholder 5"/>
          <p:cNvSpPr txBox="1">
            <a:spLocks/>
          </p:cNvSpPr>
          <p:nvPr userDrawn="1"/>
        </p:nvSpPr>
        <p:spPr>
          <a:xfrm>
            <a:off x="8026400" y="4717618"/>
            <a:ext cx="94153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923614" y="4616671"/>
            <a:ext cx="1296771" cy="475738"/>
          </a:xfrm>
          <a:prstGeom prst="rect">
            <a:avLst/>
          </a:prstGeom>
        </p:spPr>
      </p:pic>
      <p:pic>
        <p:nvPicPr>
          <p:cNvPr id="10" name="image2.jpeg" descr="TUD_01-logo_bl-zw.jpg                                          000081A7Macintosh HD                   BB1F8111:"/>
          <p:cNvPicPr>
            <a:picLocks noChangeAspect="1"/>
          </p:cNvPicPr>
          <p:nvPr userDrawn="1"/>
        </p:nvPicPr>
        <p:blipFill>
          <a:blip r:embed="rId7">
            <a:extLst>
              <a:ext uri="{BEBA8EAE-BF5A-486C-A8C5-ECC9F3942E4B}">
                <a14:imgProps xmlns:a14="http://schemas.microsoft.com/office/drawing/2010/main">
                  <a14:imgLayer r:embed="rId8">
                    <a14:imgEffect>
                      <a14:backgroundRemoval t="9639" b="89960" l="9915" r="95214">
                        <a14:foregroundMark x1="20513" y1="20482" x2="20513" y2="20482"/>
                        <a14:foregroundMark x1="17094" y1="17269" x2="17094" y2="17269"/>
                        <a14:foregroundMark x1="22735" y1="13253" x2="22735" y2="13253"/>
                        <a14:foregroundMark x1="21538" y1="32530" x2="21538" y2="32530"/>
                        <a14:foregroundMark x1="16752" y1="52610" x2="16752" y2="52610"/>
                        <a14:foregroundMark x1="10769" y1="44980" x2="21197" y2="44980"/>
                        <a14:foregroundMark x1="15043" y1="55020" x2="16068" y2="75100"/>
                        <a14:foregroundMark x1="12650" y1="30924" x2="18291" y2="16064"/>
                        <a14:foregroundMark x1="45983" y1="45783" x2="45983" y2="75502"/>
                        <a14:foregroundMark x1="48889" y1="45783" x2="55043" y2="46988"/>
                        <a14:foregroundMark x1="55726" y1="54217" x2="56581" y2="68675"/>
                        <a14:foregroundMark x1="61538" y1="61446" x2="61538" y2="73896"/>
                        <a14:foregroundMark x1="65983" y1="67068" x2="69402" y2="65462"/>
                        <a14:foregroundMark x1="61709" y1="76707" x2="64103" y2="80321"/>
                        <a14:foregroundMark x1="65128" y1="80723" x2="67521" y2="77510"/>
                        <a14:foregroundMark x1="73846" y1="77912" x2="73675" y2="46185"/>
                        <a14:foregroundMark x1="78120" y1="55823" x2="83419" y2="55020"/>
                        <a14:foregroundMark x1="80684" y1="62651" x2="80684" y2="77510"/>
                        <a14:foregroundMark x1="88547" y1="51406" x2="88718" y2="77510"/>
                        <a14:foregroundMark x1="12650" y1="34940" x2="12821" y2="36145"/>
                      </a14:backgroundRemoval>
                    </a14:imgEffect>
                  </a14:imgLayer>
                </a14:imgProps>
              </a:ext>
            </a:extLst>
          </a:blip>
          <a:stretch>
            <a:fillRect/>
          </a:stretch>
        </p:blipFill>
        <p:spPr>
          <a:xfrm>
            <a:off x="152400" y="4616671"/>
            <a:ext cx="1076325" cy="458143"/>
          </a:xfrm>
          <a:prstGeom prst="rect">
            <a:avLst/>
          </a:prstGeom>
          <a:ln w="12700">
            <a:miter lim="400000"/>
          </a:ln>
        </p:spPr>
      </p:pic>
    </p:spTree>
    <p:extLst>
      <p:ext uri="{BB962C8B-B14F-4D97-AF65-F5344CB8AC3E}">
        <p14:creationId xmlns:p14="http://schemas.microsoft.com/office/powerpoint/2010/main" val="7445989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Lst>
  <p:timing>
    <p:tnLst>
      <p:par>
        <p:cTn id="1" dur="indefinite" restart="never" nodeType="tmRoot"/>
      </p:par>
    </p:tnLst>
  </p:timing>
  <p:txStyles>
    <p:titleStyle>
      <a:lvl1pPr algn="ctr" defTabSz="457200" rtl="0" eaLnBrk="1" latinLnBrk="0" hangingPunct="1">
        <a:spcBef>
          <a:spcPct val="0"/>
        </a:spcBef>
        <a:buNone/>
        <a:defRPr sz="3600" kern="1200">
          <a:solidFill>
            <a:srgbClr val="00A6D6"/>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Clr>
          <a:srgbClr val="00A6D6"/>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8.png"/><Relationship Id="rId18"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image" Target="../media/image44.png"/><Relationship Id="rId12" Type="http://schemas.microsoft.com/office/2007/relationships/hdphoto" Target="../media/hdphoto3.wdp"/><Relationship Id="rId17" Type="http://schemas.openxmlformats.org/officeDocument/2006/relationships/image" Target="../media/image51.jpeg"/><Relationship Id="rId2" Type="http://schemas.openxmlformats.org/officeDocument/2006/relationships/notesSlide" Target="../notesSlides/notesSlide26.xml"/><Relationship Id="rId16" Type="http://schemas.microsoft.com/office/2007/relationships/hdphoto" Target="../media/hdphoto4.wdp"/><Relationship Id="rId20" Type="http://schemas.openxmlformats.org/officeDocument/2006/relationships/image" Target="../media/image54.jpeg"/><Relationship Id="rId1" Type="http://schemas.openxmlformats.org/officeDocument/2006/relationships/slideLayout" Target="../slideLayouts/slideLayout20.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6.gif"/><Relationship Id="rId19" Type="http://schemas.openxmlformats.org/officeDocument/2006/relationships/image" Target="../media/image53.png"/><Relationship Id="rId4" Type="http://schemas.openxmlformats.org/officeDocument/2006/relationships/image" Target="../media/image41.png"/><Relationship Id="rId9" Type="http://schemas.openxmlformats.org/officeDocument/2006/relationships/image" Target="../media/image45.jpeg"/><Relationship Id="rId1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p:cNvSpPr/>
          <p:nvPr/>
        </p:nvSpPr>
        <p:spPr>
          <a:xfrm>
            <a:off x="0" y="1705583"/>
            <a:ext cx="9144000" cy="14656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dirty="0"/>
              <a:t>Fundamentals of quantum information project</a:t>
            </a:r>
            <a:endParaRPr lang="en-IN" sz="2800" b="0" strike="noStrike" spc="-1" dirty="0" smtClean="0">
              <a:solidFill>
                <a:srgbClr val="000000"/>
              </a:solidFill>
              <a:uFill>
                <a:solidFill>
                  <a:srgbClr val="FFFFFF"/>
                </a:solidFill>
              </a:uFill>
              <a:latin typeface="Arial"/>
              <a:ea typeface="DejaVu Sans"/>
            </a:endParaRPr>
          </a:p>
          <a:p>
            <a:pPr algn="ctr">
              <a:lnSpc>
                <a:spcPct val="100000"/>
              </a:lnSpc>
            </a:pPr>
            <a:endParaRPr lang="en-IN" b="0" strike="noStrike" spc="-1" dirty="0">
              <a:solidFill>
                <a:srgbClr val="000000"/>
              </a:solidFill>
              <a:uFill>
                <a:solidFill>
                  <a:srgbClr val="FFFFFF"/>
                </a:solidFill>
              </a:uFill>
              <a:latin typeface="Arial"/>
            </a:endParaRPr>
          </a:p>
        </p:txBody>
      </p:sp>
      <p:sp>
        <p:nvSpPr>
          <p:cNvPr id="3" name="CustomShape 2"/>
          <p:cNvSpPr/>
          <p:nvPr/>
        </p:nvSpPr>
        <p:spPr>
          <a:xfrm>
            <a:off x="3878317" y="3247696"/>
            <a:ext cx="4598276" cy="14656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b="0" strike="noStrike" spc="-1" dirty="0" err="1" smtClean="0">
                <a:solidFill>
                  <a:srgbClr val="000000"/>
                </a:solidFill>
                <a:uFill>
                  <a:solidFill>
                    <a:srgbClr val="FFFFFF"/>
                  </a:solidFill>
                </a:uFill>
                <a:latin typeface="Arial"/>
              </a:rPr>
              <a:t>Aritra</a:t>
            </a:r>
            <a:r>
              <a:rPr lang="en-US" b="0" strike="noStrike" spc="-1" dirty="0" smtClean="0">
                <a:solidFill>
                  <a:srgbClr val="000000"/>
                </a:solidFill>
                <a:uFill>
                  <a:solidFill>
                    <a:srgbClr val="FFFFFF"/>
                  </a:solidFill>
                </a:uFill>
                <a:latin typeface="Arial"/>
              </a:rPr>
              <a:t> Sarkar ()</a:t>
            </a:r>
          </a:p>
          <a:p>
            <a:pPr algn="r">
              <a:lnSpc>
                <a:spcPct val="100000"/>
              </a:lnSpc>
            </a:pPr>
            <a:r>
              <a:rPr lang="en-US" spc="-1" dirty="0" smtClean="0">
                <a:solidFill>
                  <a:srgbClr val="000000"/>
                </a:solidFill>
                <a:uFill>
                  <a:solidFill>
                    <a:srgbClr val="FFFFFF"/>
                  </a:solidFill>
                </a:uFill>
                <a:latin typeface="Arial"/>
              </a:rPr>
              <a:t>Naveen Kumar ()</a:t>
            </a:r>
            <a:endParaRPr lang="en-IN"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83383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4290646" cy="3937000"/>
          </a:xfrm>
        </p:spPr>
        <p:txBody>
          <a:bodyPr>
            <a:normAutofit/>
          </a:bodyPr>
          <a:lstStyle/>
          <a:p>
            <a:pPr marL="0" indent="0">
              <a:buNone/>
            </a:pPr>
            <a:endParaRPr lang="en-US" sz="1800" dirty="0" smtClean="0"/>
          </a:p>
          <a:p>
            <a:r>
              <a:rPr lang="en-US" sz="1800" dirty="0" smtClean="0"/>
              <a:t>Amplitude Amplification</a:t>
            </a:r>
            <a:endParaRPr lang="en-US" sz="1800" dirty="0"/>
          </a:p>
          <a:p>
            <a:pPr lvl="1"/>
            <a:r>
              <a:rPr lang="en-US" dirty="0" smtClean="0"/>
              <a:t>The third part of the circuit is the Grover amplification process over the entire non - </a:t>
            </a:r>
            <a:r>
              <a:rPr lang="en-US" dirty="0" err="1" smtClean="0"/>
              <a:t>ancilla</a:t>
            </a:r>
            <a:r>
              <a:rPr lang="en-US" dirty="0" smtClean="0"/>
              <a:t> qubit set. </a:t>
            </a:r>
          </a:p>
          <a:p>
            <a:pPr lvl="1"/>
            <a:r>
              <a:rPr lang="en-US" dirty="0" smtClean="0"/>
              <a:t>Both in the initial and the oracle circuits as well as for the Grover amplification step, the general algorithm of circuit construction is n-qubit control.</a:t>
            </a:r>
          </a:p>
          <a:p>
            <a:pPr lvl="1"/>
            <a:endParaRPr lang="en-US" dirty="0" smtClean="0"/>
          </a:p>
          <a:p>
            <a:pPr marL="457200" lvl="1" indent="0">
              <a:buNone/>
            </a:pPr>
            <a:r>
              <a:rPr lang="en-US" dirty="0" smtClean="0"/>
              <a:t> </a:t>
            </a:r>
          </a:p>
          <a:p>
            <a:pPr lvl="1"/>
            <a:endParaRPr lang="en-US" dirty="0" smtClean="0"/>
          </a:p>
          <a:p>
            <a:endParaRPr lang="en-US" sz="1800" dirty="0" smtClean="0"/>
          </a:p>
          <a:p>
            <a:pPr marL="0" indent="0">
              <a:buNone/>
            </a:pPr>
            <a:endParaRPr lang="en-US" sz="1800" dirty="0" smtClean="0"/>
          </a:p>
          <a:p>
            <a:pPr lvl="1"/>
            <a:endParaRPr lang="en-IN" dirty="0" smtClean="0"/>
          </a:p>
          <a:p>
            <a:pPr lvl="1"/>
            <a:endParaRPr lang="en-US" sz="1600" dirty="0"/>
          </a:p>
        </p:txBody>
      </p:sp>
      <p:pic>
        <p:nvPicPr>
          <p:cNvPr id="5" name="Picture 4"/>
          <p:cNvPicPr>
            <a:picLocks noChangeAspect="1"/>
          </p:cNvPicPr>
          <p:nvPr/>
        </p:nvPicPr>
        <p:blipFill>
          <a:blip r:embed="rId3"/>
          <a:stretch>
            <a:fillRect/>
          </a:stretch>
        </p:blipFill>
        <p:spPr>
          <a:xfrm>
            <a:off x="4290646" y="801687"/>
            <a:ext cx="4724400" cy="3552825"/>
          </a:xfrm>
          <a:prstGeom prst="rect">
            <a:avLst/>
          </a:prstGeom>
        </p:spPr>
      </p:pic>
    </p:spTree>
    <p:extLst>
      <p:ext uri="{BB962C8B-B14F-4D97-AF65-F5344CB8AC3E}">
        <p14:creationId xmlns:p14="http://schemas.microsoft.com/office/powerpoint/2010/main" val="1046759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US" sz="1800" dirty="0" smtClean="0"/>
              <a:t>Qubit Encoding Scheme</a:t>
            </a:r>
            <a:endParaRPr lang="en-US" sz="1800" dirty="0"/>
          </a:p>
          <a:p>
            <a:pPr lvl="1"/>
            <a:r>
              <a:rPr lang="en-US" dirty="0" smtClean="0"/>
              <a:t>The Circuit in the paper does not mark the qubit naming and is thus left to us to interpret the LSQ (least significant qubit) and the MSQ (most significant</a:t>
            </a:r>
          </a:p>
          <a:p>
            <a:endParaRPr lang="en-US" sz="1800" dirty="0" smtClean="0"/>
          </a:p>
          <a:p>
            <a:pPr marL="0" indent="0">
              <a:buNone/>
            </a:pPr>
            <a:endParaRPr lang="en-US" sz="1800" dirty="0" smtClean="0"/>
          </a:p>
          <a:p>
            <a:pPr lvl="1"/>
            <a:endParaRPr lang="en-IN" dirty="0" smtClean="0"/>
          </a:p>
          <a:p>
            <a:pPr lvl="1"/>
            <a:endParaRPr lang="en-US" sz="1600" dirty="0"/>
          </a:p>
        </p:txBody>
      </p:sp>
      <p:pic>
        <p:nvPicPr>
          <p:cNvPr id="3" name="Picture 2"/>
          <p:cNvPicPr>
            <a:picLocks noChangeAspect="1"/>
          </p:cNvPicPr>
          <p:nvPr/>
        </p:nvPicPr>
        <p:blipFill>
          <a:blip r:embed="rId3"/>
          <a:stretch>
            <a:fillRect/>
          </a:stretch>
        </p:blipFill>
        <p:spPr>
          <a:xfrm>
            <a:off x="466725" y="1809750"/>
            <a:ext cx="8210550" cy="2895600"/>
          </a:xfrm>
          <a:prstGeom prst="rect">
            <a:avLst/>
          </a:prstGeom>
        </p:spPr>
      </p:pic>
    </p:spTree>
    <p:extLst>
      <p:ext uri="{BB962C8B-B14F-4D97-AF65-F5344CB8AC3E}">
        <p14:creationId xmlns:p14="http://schemas.microsoft.com/office/powerpoint/2010/main" val="1315054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smtClean="0">
                <a:uFill>
                  <a:solidFill>
                    <a:srgbClr val="FFFFFF"/>
                  </a:solidFill>
                </a:uFill>
                <a:latin typeface="Arial" panose="020B0604020202020204" pitchFamily="34" charset="0"/>
                <a:cs typeface="Arial" panose="020B0604020202020204" pitchFamily="34" charset="0"/>
              </a:rPr>
              <a:t>Results</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IN" dirty="0"/>
              <a:t>Here the </a:t>
            </a:r>
            <a:r>
              <a:rPr lang="en-IN" dirty="0" smtClean="0"/>
              <a:t>different </a:t>
            </a:r>
            <a:r>
              <a:rPr lang="en-IN" dirty="0"/>
              <a:t>stages of the run for the search string p = "10" in reference string w = "111000000" is</a:t>
            </a:r>
          </a:p>
          <a:p>
            <a:r>
              <a:rPr lang="en-IN" dirty="0"/>
              <a:t>presented.</a:t>
            </a:r>
            <a:endParaRPr lang="en-US" sz="1800" dirty="0"/>
          </a:p>
          <a:p>
            <a:pPr marL="457200" lvl="1" indent="0">
              <a:buNone/>
            </a:pPr>
            <a:endParaRPr lang="en-US" sz="1800" dirty="0" smtClean="0"/>
          </a:p>
          <a:p>
            <a:pPr marL="0" indent="0">
              <a:buNone/>
            </a:pPr>
            <a:endParaRPr lang="en-US" sz="1800" dirty="0" smtClean="0"/>
          </a:p>
          <a:p>
            <a:pPr lvl="1"/>
            <a:endParaRPr lang="en-IN" dirty="0" smtClean="0"/>
          </a:p>
          <a:p>
            <a:pPr lvl="1"/>
            <a:endParaRPr lang="en-US" sz="1600" dirty="0"/>
          </a:p>
        </p:txBody>
      </p:sp>
      <p:pic>
        <p:nvPicPr>
          <p:cNvPr id="4" name="Picture 3"/>
          <p:cNvPicPr>
            <a:picLocks noChangeAspect="1"/>
          </p:cNvPicPr>
          <p:nvPr/>
        </p:nvPicPr>
        <p:blipFill>
          <a:blip r:embed="rId3"/>
          <a:stretch>
            <a:fillRect/>
          </a:stretch>
        </p:blipFill>
        <p:spPr>
          <a:xfrm>
            <a:off x="0" y="1596048"/>
            <a:ext cx="9020908" cy="2809875"/>
          </a:xfrm>
          <a:prstGeom prst="rect">
            <a:avLst/>
          </a:prstGeom>
        </p:spPr>
      </p:pic>
    </p:spTree>
    <p:extLst>
      <p:ext uri="{BB962C8B-B14F-4D97-AF65-F5344CB8AC3E}">
        <p14:creationId xmlns:p14="http://schemas.microsoft.com/office/powerpoint/2010/main" val="2065900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smtClean="0">
                <a:uFill>
                  <a:solidFill>
                    <a:srgbClr val="FFFFFF"/>
                  </a:solidFill>
                </a:uFill>
                <a:latin typeface="Arial" panose="020B0604020202020204" pitchFamily="34" charset="0"/>
                <a:cs typeface="Arial" panose="020B0604020202020204" pitchFamily="34" charset="0"/>
              </a:rPr>
              <a:t>Results</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IN" dirty="0" smtClean="0"/>
              <a:t>Number of repetition of the experiment </a:t>
            </a:r>
            <a:r>
              <a:rPr lang="en-IN" dirty="0"/>
              <a:t>depend on </a:t>
            </a:r>
            <a:r>
              <a:rPr lang="en-IN" dirty="0" smtClean="0"/>
              <a:t>the confidence </a:t>
            </a:r>
            <a:r>
              <a:rPr lang="en-IN" dirty="0"/>
              <a:t>with which we want to distinguish the solution </a:t>
            </a:r>
            <a:r>
              <a:rPr lang="en-IN" dirty="0" smtClean="0"/>
              <a:t>state.</a:t>
            </a:r>
          </a:p>
          <a:p>
            <a:r>
              <a:rPr lang="en-US" sz="1800" dirty="0" smtClean="0"/>
              <a:t>For the given example, the solution state is </a:t>
            </a:r>
          </a:p>
          <a:p>
            <a:endParaRPr lang="en-US" sz="1800" dirty="0"/>
          </a:p>
          <a:p>
            <a:r>
              <a:rPr lang="en-IN" dirty="0"/>
              <a:t>while the next </a:t>
            </a:r>
            <a:r>
              <a:rPr lang="en-IN" dirty="0" smtClean="0"/>
              <a:t>two largest </a:t>
            </a:r>
            <a:r>
              <a:rPr lang="en-IN" dirty="0"/>
              <a:t>amplitude </a:t>
            </a:r>
            <a:r>
              <a:rPr lang="en-IN" dirty="0" smtClean="0"/>
              <a:t>are</a:t>
            </a:r>
          </a:p>
          <a:p>
            <a:endParaRPr lang="en-US" dirty="0"/>
          </a:p>
          <a:p>
            <a:endParaRPr lang="en-IN" dirty="0" smtClean="0"/>
          </a:p>
          <a:p>
            <a:r>
              <a:rPr lang="en-IN" dirty="0"/>
              <a:t>Thus, we need to distinguish between the probability </a:t>
            </a:r>
            <a:r>
              <a:rPr lang="en-IN" dirty="0" smtClean="0"/>
              <a:t>amplitudes of 0.0758396521 </a:t>
            </a:r>
            <a:r>
              <a:rPr lang="en-IN" dirty="0"/>
              <a:t>and </a:t>
            </a:r>
            <a:r>
              <a:rPr lang="en-IN" dirty="0" smtClean="0"/>
              <a:t>0.069522923584</a:t>
            </a:r>
            <a:r>
              <a:rPr lang="en-IN" dirty="0"/>
              <a:t>, requiring in the order of 100 tries to obtain the 3rd decimal </a:t>
            </a:r>
            <a:r>
              <a:rPr lang="en-IN" dirty="0" smtClean="0"/>
              <a:t>place confidence</a:t>
            </a:r>
            <a:r>
              <a:rPr lang="en-IN" dirty="0"/>
              <a:t>.</a:t>
            </a:r>
            <a:endParaRPr lang="en-US" sz="1800" dirty="0" smtClean="0"/>
          </a:p>
          <a:p>
            <a:pPr marL="0" indent="0">
              <a:buNone/>
            </a:pPr>
            <a:endParaRPr lang="en-US" sz="1800" dirty="0"/>
          </a:p>
          <a:p>
            <a:pPr marL="0" indent="0">
              <a:buNone/>
            </a:pPr>
            <a:endParaRPr lang="en-US" sz="1800" dirty="0"/>
          </a:p>
          <a:p>
            <a:pPr marL="457200" lvl="1" indent="0">
              <a:buNone/>
            </a:pPr>
            <a:endParaRPr lang="en-US" sz="1800" dirty="0" smtClean="0"/>
          </a:p>
          <a:p>
            <a:pPr marL="0" indent="0">
              <a:buNone/>
            </a:pPr>
            <a:endParaRPr lang="en-US" sz="1800" dirty="0" smtClean="0"/>
          </a:p>
          <a:p>
            <a:pPr lvl="1"/>
            <a:endParaRPr lang="en-IN" dirty="0" smtClean="0"/>
          </a:p>
          <a:p>
            <a:pPr lvl="1"/>
            <a:endParaRPr lang="en-US" sz="1600" dirty="0"/>
          </a:p>
        </p:txBody>
      </p:sp>
      <p:pic>
        <p:nvPicPr>
          <p:cNvPr id="3" name="Picture 2"/>
          <p:cNvPicPr>
            <a:picLocks noChangeAspect="1"/>
          </p:cNvPicPr>
          <p:nvPr/>
        </p:nvPicPr>
        <p:blipFill>
          <a:blip r:embed="rId3"/>
          <a:stretch>
            <a:fillRect/>
          </a:stretch>
        </p:blipFill>
        <p:spPr>
          <a:xfrm>
            <a:off x="2643187" y="1873141"/>
            <a:ext cx="3857625" cy="514350"/>
          </a:xfrm>
          <a:prstGeom prst="rect">
            <a:avLst/>
          </a:prstGeom>
        </p:spPr>
      </p:pic>
      <p:pic>
        <p:nvPicPr>
          <p:cNvPr id="5" name="Picture 4"/>
          <p:cNvPicPr>
            <a:picLocks noChangeAspect="1"/>
          </p:cNvPicPr>
          <p:nvPr/>
        </p:nvPicPr>
        <p:blipFill>
          <a:blip r:embed="rId4"/>
          <a:stretch>
            <a:fillRect/>
          </a:stretch>
        </p:blipFill>
        <p:spPr>
          <a:xfrm>
            <a:off x="477892" y="2701816"/>
            <a:ext cx="8020050" cy="590550"/>
          </a:xfrm>
          <a:prstGeom prst="rect">
            <a:avLst/>
          </a:prstGeom>
        </p:spPr>
      </p:pic>
    </p:spTree>
    <p:extLst>
      <p:ext uri="{BB962C8B-B14F-4D97-AF65-F5344CB8AC3E}">
        <p14:creationId xmlns:p14="http://schemas.microsoft.com/office/powerpoint/2010/main" val="1851077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smtClean="0">
                <a:uFill>
                  <a:solidFill>
                    <a:srgbClr val="FFFFFF"/>
                  </a:solidFill>
                </a:uFill>
                <a:latin typeface="Arial" panose="020B0604020202020204" pitchFamily="34" charset="0"/>
                <a:cs typeface="Arial" panose="020B0604020202020204" pitchFamily="34" charset="0"/>
              </a:rPr>
              <a:t>Results</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US" sz="1800" dirty="0" smtClean="0"/>
                  <a:t>Qubit Complexity </a:t>
                </a:r>
              </a:p>
              <a:p>
                <a:pPr lvl="1"/>
                <a:r>
                  <a:rPr lang="en-IN" dirty="0"/>
                  <a:t>The number of data qubits required for the algorithm is (</a:t>
                </a:r>
                <a14:m>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oMath>
                </a14:m>
                <a:r>
                  <a:rPr lang="en-IN" dirty="0"/>
                  <a:t>).</a:t>
                </a:r>
              </a:p>
              <a:p>
                <a:pPr lvl="1"/>
                <a:r>
                  <a:rPr lang="en-US" dirty="0"/>
                  <a:t>The largest number of </a:t>
                </a:r>
                <a:r>
                  <a:rPr lang="en-US" dirty="0" err="1"/>
                  <a:t>ancilla</a:t>
                </a:r>
                <a:r>
                  <a:rPr lang="en-US" dirty="0"/>
                  <a:t> required for the Grover gate is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oMath>
                </a14:m>
                <a:r>
                  <a:rPr lang="en-US" dirty="0"/>
                  <a:t>-2) qubits.</a:t>
                </a:r>
              </a:p>
              <a:p>
                <a:pPr lvl="1"/>
                <a:r>
                  <a:rPr lang="en-US" dirty="0"/>
                  <a:t>Thus the total qubit complexity for this implementation is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𝑀</m:t>
                    </m:r>
                    <m:r>
                      <a:rPr lang="en-US" i="1">
                        <a:latin typeface="Cambria Math" panose="02040503050406030204" pitchFamily="18" charset="0"/>
                      </a:rPr>
                      <m:t>∗</m:t>
                    </m:r>
                    <m:d>
                      <m:dPr>
                        <m:begChr m:val="⌈"/>
                        <m:endChr m:val="⌉"/>
                        <m:ctrlPr>
                          <a:rPr lang="en-US" i="1">
                            <a:latin typeface="Cambria Math" panose="02040503050406030204" pitchFamily="18" charset="0"/>
                          </a:rPr>
                        </m:ctrlPr>
                      </m:dPr>
                      <m:e>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i="1">
                                <a:latin typeface="Cambria Math" panose="02040503050406030204" pitchFamily="18" charset="0"/>
                              </a:rPr>
                              <m:t>𝑁</m:t>
                            </m:r>
                          </m:e>
                        </m:func>
                      </m:e>
                    </m:d>
                    <m:r>
                      <a:rPr lang="en-US" i="1">
                        <a:latin typeface="Cambria Math" panose="02040503050406030204" pitchFamily="18" charset="0"/>
                      </a:rPr>
                      <m:t>−2</m:t>
                    </m:r>
                  </m:oMath>
                </a14:m>
                <a:r>
                  <a:rPr lang="en-IN" dirty="0" smtClean="0"/>
                  <a:t>)</a:t>
                </a:r>
                <a:endParaRPr lang="en-US" sz="1800" dirty="0" smtClean="0"/>
              </a:p>
              <a:p>
                <a:r>
                  <a:rPr lang="en-US" sz="1800" dirty="0" smtClean="0"/>
                  <a:t>Gate Complexity</a:t>
                </a:r>
              </a:p>
              <a:p>
                <a:pPr lvl="1"/>
                <a:r>
                  <a:rPr lang="en-US" dirty="0" smtClean="0">
                    <a:solidFill>
                      <a:srgbClr val="FF0000"/>
                    </a:solidFill>
                  </a:rPr>
                  <a:t>Gate complexity depends on the reference pattern as well as the search pattern as the oracle construction and invoking the </a:t>
                </a:r>
                <a:endParaRPr lang="en-US" dirty="0">
                  <a:solidFill>
                    <a:srgbClr val="FF0000"/>
                  </a:solidFill>
                </a:endParaRPr>
              </a:p>
              <a:p>
                <a:pPr marL="0" indent="0">
                  <a:buNone/>
                </a:pPr>
                <a:endParaRPr lang="en-US" sz="1800" dirty="0" smtClean="0"/>
              </a:p>
              <a:p>
                <a:pPr marL="0" indent="0">
                  <a:buNone/>
                </a:pPr>
                <a:endParaRPr lang="en-US" sz="1800" dirty="0"/>
              </a:p>
              <a:p>
                <a:pPr lvl="1"/>
                <a:endParaRPr lang="en-IN" dirty="0" smtClean="0"/>
              </a:p>
              <a:p>
                <a:pPr lvl="1"/>
                <a:endParaRPr lang="en-IN" dirty="0" smtClean="0"/>
              </a:p>
              <a:p>
                <a:pPr lvl="1"/>
                <a:endParaRPr lang="en-US" dirty="0" smtClean="0"/>
              </a:p>
              <a:p>
                <a:pPr lvl="1"/>
                <a:endParaRPr lang="en-US" dirty="0" smtClean="0"/>
              </a:p>
              <a:p>
                <a:pPr marL="457200" lvl="1" indent="0">
                  <a:buNone/>
                </a:pPr>
                <a:endParaRPr lang="en-US" dirty="0" smtClean="0"/>
              </a:p>
              <a:p>
                <a:endParaRPr lang="en-US" sz="1800" dirty="0" smtClean="0"/>
              </a:p>
              <a:p>
                <a:pPr marL="0" indent="0">
                  <a:buNone/>
                </a:pPr>
                <a:endParaRPr lang="en-US" sz="1800" dirty="0" smtClean="0"/>
              </a:p>
              <a:p>
                <a:pPr lvl="1"/>
                <a:endParaRPr lang="en-IN" dirty="0" smtClean="0"/>
              </a:p>
              <a:p>
                <a:pPr lvl="1"/>
                <a:endParaRPr lang="en-US" sz="1600" dirty="0"/>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xfrm>
                <a:off x="0" y="609600"/>
                <a:ext cx="9144000" cy="3937000"/>
              </a:xfrm>
              <a:blipFill>
                <a:blip r:embed="rId3"/>
                <a:stretch>
                  <a:fillRect l="-400"/>
                </a:stretch>
              </a:blipFill>
            </p:spPr>
            <p:txBody>
              <a:bodyPr/>
              <a:lstStyle/>
              <a:p>
                <a:r>
                  <a:rPr lang="en-IN">
                    <a:noFill/>
                  </a:rPr>
                  <a:t> </a:t>
                </a:r>
              </a:p>
            </p:txBody>
          </p:sp>
        </mc:Fallback>
      </mc:AlternateContent>
    </p:spTree>
    <p:extLst>
      <p:ext uri="{BB962C8B-B14F-4D97-AF65-F5344CB8AC3E}">
        <p14:creationId xmlns:p14="http://schemas.microsoft.com/office/powerpoint/2010/main" val="702619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458" y="936376"/>
            <a:ext cx="1580030" cy="461665"/>
          </a:xfrm>
          <a:prstGeom prst="rect">
            <a:avLst/>
          </a:prstGeom>
          <a:noFill/>
          <a:effectLst/>
        </p:spPr>
        <p:txBody>
          <a:bodyPr wrap="square" rtlCol="0">
            <a:spAutoFit/>
          </a:bodyPr>
          <a:lstStyle/>
          <a:p>
            <a:pPr algn="ctr" defTabSz="457200"/>
            <a:r>
              <a:rPr lang="en-US" sz="1200" dirty="0">
                <a:solidFill>
                  <a:prstClr val="black"/>
                </a:solidFill>
              </a:rPr>
              <a:t>Quantum</a:t>
            </a:r>
            <a:br>
              <a:rPr lang="en-US" sz="1200" dirty="0">
                <a:solidFill>
                  <a:prstClr val="black"/>
                </a:solidFill>
              </a:rPr>
            </a:br>
            <a:r>
              <a:rPr lang="en-US" sz="1200" dirty="0">
                <a:solidFill>
                  <a:prstClr val="black"/>
                </a:solidFill>
              </a:rPr>
              <a:t>Biology</a:t>
            </a:r>
          </a:p>
        </p:txBody>
      </p:sp>
      <p:sp>
        <p:nvSpPr>
          <p:cNvPr id="5" name="TextBox 4"/>
          <p:cNvSpPr txBox="1"/>
          <p:nvPr/>
        </p:nvSpPr>
        <p:spPr>
          <a:xfrm>
            <a:off x="3921474" y="3608075"/>
            <a:ext cx="1580030" cy="646331"/>
          </a:xfrm>
          <a:prstGeom prst="rect">
            <a:avLst/>
          </a:prstGeom>
          <a:noFill/>
          <a:effectLst/>
        </p:spPr>
        <p:txBody>
          <a:bodyPr wrap="square" rtlCol="0">
            <a:spAutoFit/>
          </a:bodyPr>
          <a:lstStyle/>
          <a:p>
            <a:pPr algn="ctr" defTabSz="457200"/>
            <a:r>
              <a:rPr lang="en-US" sz="1200" dirty="0">
                <a:solidFill>
                  <a:prstClr val="black"/>
                </a:solidFill>
              </a:rPr>
              <a:t>Algorithmic</a:t>
            </a:r>
            <a:br>
              <a:rPr lang="en-US" sz="1200" dirty="0">
                <a:solidFill>
                  <a:prstClr val="black"/>
                </a:solidFill>
              </a:rPr>
            </a:br>
            <a:r>
              <a:rPr lang="en-US" sz="1200" dirty="0">
                <a:solidFill>
                  <a:prstClr val="black"/>
                </a:solidFill>
              </a:rPr>
              <a:t>Information</a:t>
            </a:r>
            <a:br>
              <a:rPr lang="en-US" sz="1200" dirty="0">
                <a:solidFill>
                  <a:prstClr val="black"/>
                </a:solidFill>
              </a:rPr>
            </a:br>
            <a:r>
              <a:rPr lang="en-US" sz="1200" dirty="0">
                <a:solidFill>
                  <a:prstClr val="black"/>
                </a:solidFill>
              </a:rPr>
              <a:t>Theory</a:t>
            </a:r>
          </a:p>
        </p:txBody>
      </p:sp>
      <p:sp>
        <p:nvSpPr>
          <p:cNvPr id="6" name="TextBox 5"/>
          <p:cNvSpPr txBox="1"/>
          <p:nvPr/>
        </p:nvSpPr>
        <p:spPr>
          <a:xfrm>
            <a:off x="7634567" y="3700405"/>
            <a:ext cx="1580030" cy="461665"/>
          </a:xfrm>
          <a:prstGeom prst="rect">
            <a:avLst/>
          </a:prstGeom>
          <a:noFill/>
          <a:effectLst/>
        </p:spPr>
        <p:txBody>
          <a:bodyPr wrap="square" rtlCol="0">
            <a:spAutoFit/>
          </a:bodyPr>
          <a:lstStyle/>
          <a:p>
            <a:pPr algn="ctr" defTabSz="457200"/>
            <a:r>
              <a:rPr lang="en-US" sz="1200" dirty="0">
                <a:solidFill>
                  <a:prstClr val="black"/>
                </a:solidFill>
              </a:rPr>
              <a:t>Evolutionary</a:t>
            </a:r>
            <a:br>
              <a:rPr lang="en-US" sz="1200" dirty="0">
                <a:solidFill>
                  <a:prstClr val="black"/>
                </a:solidFill>
              </a:rPr>
            </a:br>
            <a:r>
              <a:rPr lang="en-US" sz="1200" dirty="0">
                <a:solidFill>
                  <a:prstClr val="black"/>
                </a:solidFill>
              </a:rPr>
              <a:t>Algorithms</a:t>
            </a:r>
          </a:p>
        </p:txBody>
      </p:sp>
      <p:sp>
        <p:nvSpPr>
          <p:cNvPr id="7" name="TextBox 6"/>
          <p:cNvSpPr txBox="1"/>
          <p:nvPr/>
        </p:nvSpPr>
        <p:spPr>
          <a:xfrm>
            <a:off x="5128384" y="3608074"/>
            <a:ext cx="1580030" cy="646331"/>
          </a:xfrm>
          <a:prstGeom prst="rect">
            <a:avLst/>
          </a:prstGeom>
          <a:noFill/>
          <a:effectLst/>
        </p:spPr>
        <p:txBody>
          <a:bodyPr wrap="square" rtlCol="0">
            <a:spAutoFit/>
          </a:bodyPr>
          <a:lstStyle/>
          <a:p>
            <a:pPr algn="ctr" defTabSz="457200"/>
            <a:r>
              <a:rPr lang="en-US" sz="1200" dirty="0">
                <a:solidFill>
                  <a:prstClr val="black"/>
                </a:solidFill>
              </a:rPr>
              <a:t>Quantum</a:t>
            </a:r>
            <a:br>
              <a:rPr lang="en-US" sz="1200" dirty="0">
                <a:solidFill>
                  <a:prstClr val="black"/>
                </a:solidFill>
              </a:rPr>
            </a:br>
            <a:r>
              <a:rPr lang="en-US" sz="1200" dirty="0">
                <a:solidFill>
                  <a:prstClr val="black"/>
                </a:solidFill>
              </a:rPr>
              <a:t>Machine</a:t>
            </a:r>
            <a:br>
              <a:rPr lang="en-US" sz="1200" dirty="0">
                <a:solidFill>
                  <a:prstClr val="black"/>
                </a:solidFill>
              </a:rPr>
            </a:br>
            <a:r>
              <a:rPr lang="en-US" sz="1200" dirty="0">
                <a:solidFill>
                  <a:prstClr val="black"/>
                </a:solidFill>
              </a:rPr>
              <a:t>Learning</a:t>
            </a:r>
          </a:p>
        </p:txBody>
      </p:sp>
      <p:sp>
        <p:nvSpPr>
          <p:cNvPr id="8" name="TextBox 7"/>
          <p:cNvSpPr txBox="1"/>
          <p:nvPr/>
        </p:nvSpPr>
        <p:spPr>
          <a:xfrm>
            <a:off x="6335294" y="3700406"/>
            <a:ext cx="1580030" cy="461665"/>
          </a:xfrm>
          <a:prstGeom prst="rect">
            <a:avLst/>
          </a:prstGeom>
          <a:noFill/>
          <a:effectLst/>
        </p:spPr>
        <p:txBody>
          <a:bodyPr wrap="square" rtlCol="0">
            <a:spAutoFit/>
          </a:bodyPr>
          <a:lstStyle/>
          <a:p>
            <a:pPr algn="ctr" defTabSz="457200"/>
            <a:r>
              <a:rPr lang="en-US" sz="1200" dirty="0">
                <a:solidFill>
                  <a:prstClr val="black"/>
                </a:solidFill>
              </a:rPr>
              <a:t>Pattern</a:t>
            </a:r>
            <a:br>
              <a:rPr lang="en-US" sz="1200" dirty="0">
                <a:solidFill>
                  <a:prstClr val="black"/>
                </a:solidFill>
              </a:rPr>
            </a:br>
            <a:r>
              <a:rPr lang="en-US" sz="1200" dirty="0">
                <a:solidFill>
                  <a:prstClr val="black"/>
                </a:solidFill>
              </a:rPr>
              <a:t>Recognition</a:t>
            </a:r>
          </a:p>
        </p:txBody>
      </p:sp>
      <p:sp>
        <p:nvSpPr>
          <p:cNvPr id="10" name="Oval 9"/>
          <p:cNvSpPr/>
          <p:nvPr/>
        </p:nvSpPr>
        <p:spPr>
          <a:xfrm>
            <a:off x="5808439" y="1031407"/>
            <a:ext cx="273712" cy="274302"/>
          </a:xfrm>
          <a:prstGeom prst="ellipse">
            <a:avLst/>
          </a:prstGeom>
          <a:solidFill>
            <a:srgbClr val="FF00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TextBox 10"/>
          <p:cNvSpPr txBox="1"/>
          <p:nvPr/>
        </p:nvSpPr>
        <p:spPr>
          <a:xfrm>
            <a:off x="2272553" y="1314888"/>
            <a:ext cx="6871447" cy="415498"/>
          </a:xfrm>
          <a:prstGeom prst="rect">
            <a:avLst/>
          </a:prstGeom>
          <a:noFill/>
          <a:effectLst/>
        </p:spPr>
        <p:txBody>
          <a:bodyPr wrap="square" rtlCol="0">
            <a:spAutoFit/>
          </a:bodyPr>
          <a:lstStyle/>
          <a:p>
            <a:pPr algn="ctr" defTabSz="457200"/>
            <a:r>
              <a:rPr lang="en-US" sz="1050" dirty="0">
                <a:solidFill>
                  <a:srgbClr val="C0504D">
                    <a:lumMod val="75000"/>
                  </a:srgbClr>
                </a:solidFill>
              </a:rPr>
              <a:t>naturally occurring QM phenomena </a:t>
            </a:r>
            <a:r>
              <a:rPr lang="en-US" sz="1050" dirty="0" smtClean="0">
                <a:solidFill>
                  <a:srgbClr val="C0504D">
                    <a:lumMod val="75000"/>
                  </a:srgbClr>
                </a:solidFill>
              </a:rPr>
              <a:t>advantages</a:t>
            </a:r>
            <a:r>
              <a:rPr lang="en-US" sz="1050" dirty="0">
                <a:solidFill>
                  <a:srgbClr val="C0504D">
                    <a:lumMod val="75000"/>
                  </a:srgbClr>
                </a:solidFill>
              </a:rPr>
              <a:t>, not necessarily for Computational purpose</a:t>
            </a:r>
          </a:p>
          <a:p>
            <a:pPr algn="ctr" defTabSz="457200"/>
            <a:r>
              <a:rPr lang="en-US" sz="1050" dirty="0">
                <a:solidFill>
                  <a:srgbClr val="C0504D">
                    <a:lumMod val="75000"/>
                  </a:srgbClr>
                </a:solidFill>
              </a:rPr>
              <a:t>e.g. photosynthesis, navigation in birds, neurons firing, … (</a:t>
            </a:r>
            <a:r>
              <a:rPr lang="en-US" sz="1050" strike="sngStrike" dirty="0">
                <a:solidFill>
                  <a:srgbClr val="C0504D">
                    <a:lumMod val="75000"/>
                  </a:srgbClr>
                </a:solidFill>
              </a:rPr>
              <a:t>sense of smell, emotions, past life, etc.…. keeps getting weirder</a:t>
            </a:r>
            <a:r>
              <a:rPr lang="en-US" sz="1050" dirty="0">
                <a:solidFill>
                  <a:srgbClr val="C0504D">
                    <a:lumMod val="75000"/>
                  </a:srgbClr>
                </a:solidFill>
              </a:rPr>
              <a:t>)</a:t>
            </a:r>
          </a:p>
        </p:txBody>
      </p:sp>
      <p:sp>
        <p:nvSpPr>
          <p:cNvPr id="12" name="TextBox 11"/>
          <p:cNvSpPr txBox="1"/>
          <p:nvPr/>
        </p:nvSpPr>
        <p:spPr>
          <a:xfrm>
            <a:off x="4301366" y="1796606"/>
            <a:ext cx="827018" cy="461665"/>
          </a:xfrm>
          <a:prstGeom prst="rect">
            <a:avLst/>
          </a:prstGeom>
          <a:noFill/>
          <a:effectLst/>
        </p:spPr>
        <p:txBody>
          <a:bodyPr wrap="square" rtlCol="0">
            <a:spAutoFit/>
          </a:bodyPr>
          <a:lstStyle/>
          <a:p>
            <a:pPr algn="ctr" defTabSz="457200"/>
            <a:r>
              <a:rPr lang="en-US" sz="1200" dirty="0">
                <a:solidFill>
                  <a:prstClr val="black"/>
                </a:solidFill>
              </a:rPr>
              <a:t>Quantum</a:t>
            </a:r>
            <a:br>
              <a:rPr lang="en-US" sz="1200" dirty="0">
                <a:solidFill>
                  <a:prstClr val="black"/>
                </a:solidFill>
              </a:rPr>
            </a:br>
            <a:r>
              <a:rPr lang="en-US" sz="1200" dirty="0">
                <a:solidFill>
                  <a:prstClr val="black"/>
                </a:solidFill>
              </a:rPr>
              <a:t>Genomics</a:t>
            </a:r>
          </a:p>
        </p:txBody>
      </p:sp>
      <p:sp>
        <p:nvSpPr>
          <p:cNvPr id="13" name="TextBox 12"/>
          <p:cNvSpPr txBox="1"/>
          <p:nvPr/>
        </p:nvSpPr>
        <p:spPr>
          <a:xfrm>
            <a:off x="2721336" y="2476786"/>
            <a:ext cx="1580030" cy="461665"/>
          </a:xfrm>
          <a:prstGeom prst="rect">
            <a:avLst/>
          </a:prstGeom>
          <a:noFill/>
          <a:effectLst/>
        </p:spPr>
        <p:txBody>
          <a:bodyPr wrap="square" rtlCol="0">
            <a:spAutoFit/>
          </a:bodyPr>
          <a:lstStyle/>
          <a:p>
            <a:pPr algn="ctr" defTabSz="457200"/>
            <a:r>
              <a:rPr lang="en-US" sz="1200" dirty="0">
                <a:solidFill>
                  <a:prstClr val="black"/>
                </a:solidFill>
              </a:rPr>
              <a:t>Quantum-accelerated</a:t>
            </a:r>
            <a:br>
              <a:rPr lang="en-US" sz="1200" dirty="0">
                <a:solidFill>
                  <a:prstClr val="black"/>
                </a:solidFill>
              </a:rPr>
            </a:br>
            <a:r>
              <a:rPr lang="en-US" sz="1200" dirty="0">
                <a:solidFill>
                  <a:prstClr val="black"/>
                </a:solidFill>
              </a:rPr>
              <a:t>Sequencing</a:t>
            </a:r>
          </a:p>
        </p:txBody>
      </p:sp>
      <p:sp>
        <p:nvSpPr>
          <p:cNvPr id="14" name="TextBox 13"/>
          <p:cNvSpPr txBox="1"/>
          <p:nvPr/>
        </p:nvSpPr>
        <p:spPr>
          <a:xfrm>
            <a:off x="5128384" y="2476901"/>
            <a:ext cx="1580030" cy="461665"/>
          </a:xfrm>
          <a:prstGeom prst="rect">
            <a:avLst/>
          </a:prstGeom>
          <a:noFill/>
          <a:effectLst/>
        </p:spPr>
        <p:txBody>
          <a:bodyPr wrap="square" rtlCol="0">
            <a:spAutoFit/>
          </a:bodyPr>
          <a:lstStyle/>
          <a:p>
            <a:pPr algn="ctr" defTabSz="457200"/>
            <a:r>
              <a:rPr lang="en-US" sz="1200" dirty="0">
                <a:solidFill>
                  <a:prstClr val="black"/>
                </a:solidFill>
              </a:rPr>
              <a:t>Quantum-accelerated</a:t>
            </a:r>
            <a:br>
              <a:rPr lang="en-US" sz="1200" dirty="0">
                <a:solidFill>
                  <a:prstClr val="black"/>
                </a:solidFill>
              </a:rPr>
            </a:br>
            <a:r>
              <a:rPr lang="en-US" sz="1200" dirty="0">
                <a:solidFill>
                  <a:prstClr val="black"/>
                </a:solidFill>
              </a:rPr>
              <a:t>Analysis</a:t>
            </a:r>
          </a:p>
        </p:txBody>
      </p:sp>
      <p:sp>
        <p:nvSpPr>
          <p:cNvPr id="15" name="Multiply 14"/>
          <p:cNvSpPr/>
          <p:nvPr/>
        </p:nvSpPr>
        <p:spPr>
          <a:xfrm>
            <a:off x="337633" y="634368"/>
            <a:ext cx="1065680" cy="1065680"/>
          </a:xfrm>
          <a:prstGeom prst="mathMultiply">
            <a:avLst>
              <a:gd name="adj1" fmla="val 9009"/>
            </a:avLst>
          </a:prstGeom>
          <a:solidFill>
            <a:schemeClr val="accent2">
              <a:lumMod val="60000"/>
              <a:lumOff val="40000"/>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20" name="Elbow Connector 19"/>
          <p:cNvCxnSpPr>
            <a:stCxn id="13" idx="0"/>
            <a:endCxn id="12" idx="1"/>
          </p:cNvCxnSpPr>
          <p:nvPr/>
        </p:nvCxnSpPr>
        <p:spPr>
          <a:xfrm rot="5400000" flipH="1" flipV="1">
            <a:off x="3681685" y="1857106"/>
            <a:ext cx="449347" cy="790015"/>
          </a:xfrm>
          <a:prstGeom prst="bentConnector2">
            <a:avLst/>
          </a:prstGeom>
          <a:ln w="12700">
            <a:solidFill>
              <a:schemeClr val="tx1">
                <a:lumMod val="50000"/>
                <a:lumOff val="50000"/>
              </a:schemeClr>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4" idx="0"/>
            <a:endCxn id="12" idx="3"/>
          </p:cNvCxnSpPr>
          <p:nvPr/>
        </p:nvCxnSpPr>
        <p:spPr>
          <a:xfrm rot="16200000" flipV="1">
            <a:off x="5298661" y="1857162"/>
            <a:ext cx="449462" cy="790015"/>
          </a:xfrm>
          <a:prstGeom prst="bentConnector2">
            <a:avLst/>
          </a:prstGeom>
          <a:ln w="12700">
            <a:solidFill>
              <a:schemeClr val="tx1">
                <a:lumMod val="50000"/>
                <a:lumOff val="50000"/>
              </a:schemeClr>
            </a:solidFill>
            <a:prstDash val="dashDot"/>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612177" y="3607960"/>
            <a:ext cx="1580030" cy="646331"/>
          </a:xfrm>
          <a:prstGeom prst="rect">
            <a:avLst/>
          </a:prstGeom>
          <a:noFill/>
          <a:effectLst/>
        </p:spPr>
        <p:txBody>
          <a:bodyPr wrap="square" rtlCol="0">
            <a:spAutoFit/>
          </a:bodyPr>
          <a:lstStyle/>
          <a:p>
            <a:pPr algn="ctr" defTabSz="457200"/>
            <a:r>
              <a:rPr lang="en-US" sz="1200" dirty="0">
                <a:solidFill>
                  <a:prstClr val="black"/>
                </a:solidFill>
              </a:rPr>
              <a:t>Genome</a:t>
            </a:r>
            <a:br>
              <a:rPr lang="en-US" sz="1200" dirty="0">
                <a:solidFill>
                  <a:prstClr val="black"/>
                </a:solidFill>
              </a:rPr>
            </a:br>
            <a:r>
              <a:rPr lang="en-US" sz="1200" dirty="0">
                <a:solidFill>
                  <a:prstClr val="black"/>
                </a:solidFill>
              </a:rPr>
              <a:t>Assembly</a:t>
            </a:r>
            <a:br>
              <a:rPr lang="en-US" sz="1200" dirty="0">
                <a:solidFill>
                  <a:prstClr val="black"/>
                </a:solidFill>
              </a:rPr>
            </a:br>
            <a:r>
              <a:rPr lang="en-US" sz="1200" dirty="0">
                <a:solidFill>
                  <a:prstClr val="black"/>
                </a:solidFill>
              </a:rPr>
              <a:t>Pipelines</a:t>
            </a:r>
          </a:p>
        </p:txBody>
      </p:sp>
      <p:sp>
        <p:nvSpPr>
          <p:cNvPr id="29" name="Rounded Rectangle 28"/>
          <p:cNvSpPr/>
          <p:nvPr/>
        </p:nvSpPr>
        <p:spPr>
          <a:xfrm>
            <a:off x="2852470" y="3442443"/>
            <a:ext cx="6131859" cy="921124"/>
          </a:xfrm>
          <a:prstGeom prst="roundRect">
            <a:avLst/>
          </a:prstGeom>
          <a:solidFill>
            <a:schemeClr val="accent4">
              <a:lumMod val="60000"/>
              <a:lumOff val="40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cxnSp>
        <p:nvCxnSpPr>
          <p:cNvPr id="30" name="Elbow Connector 29"/>
          <p:cNvCxnSpPr>
            <a:stCxn id="14" idx="2"/>
            <a:endCxn id="29" idx="0"/>
          </p:cNvCxnSpPr>
          <p:nvPr/>
        </p:nvCxnSpPr>
        <p:spPr>
          <a:xfrm rot="16200000" flipH="1">
            <a:off x="5666461" y="3190503"/>
            <a:ext cx="503877" cy="1"/>
          </a:xfrm>
          <a:prstGeom prst="bentConnector3">
            <a:avLst>
              <a:gd name="adj1" fmla="val 50000"/>
            </a:avLst>
          </a:prstGeom>
          <a:ln w="12700">
            <a:solidFill>
              <a:schemeClr val="tx1">
                <a:lumMod val="50000"/>
                <a:lumOff val="50000"/>
              </a:schemeClr>
            </a:solidFill>
            <a:prstDash val="dashDot"/>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2597511" y="2965630"/>
            <a:ext cx="1827680" cy="415498"/>
          </a:xfrm>
          <a:prstGeom prst="rect">
            <a:avLst/>
          </a:prstGeom>
          <a:noFill/>
          <a:effectLst/>
        </p:spPr>
        <p:txBody>
          <a:bodyPr wrap="square" rtlCol="0">
            <a:spAutoFit/>
          </a:bodyPr>
          <a:lstStyle/>
          <a:p>
            <a:pPr algn="ctr" defTabSz="457200"/>
            <a:r>
              <a:rPr lang="en-US" sz="1050" dirty="0" err="1">
                <a:solidFill>
                  <a:srgbClr val="C0504D">
                    <a:lumMod val="75000"/>
                  </a:srgbClr>
                </a:solidFill>
              </a:rPr>
              <a:t>nano</a:t>
            </a:r>
            <a:r>
              <a:rPr lang="en-US" sz="1050" dirty="0">
                <a:solidFill>
                  <a:srgbClr val="C0504D">
                    <a:lumMod val="75000"/>
                  </a:srgbClr>
                </a:solidFill>
              </a:rPr>
              <a:t>-pore based long </a:t>
            </a:r>
            <a:r>
              <a:rPr lang="en-US" sz="1050" dirty="0" smtClean="0">
                <a:solidFill>
                  <a:srgbClr val="C0504D">
                    <a:lumMod val="75000"/>
                  </a:srgbClr>
                </a:solidFill>
              </a:rPr>
              <a:t>reads,</a:t>
            </a:r>
          </a:p>
          <a:p>
            <a:pPr algn="ctr" defTabSz="457200"/>
            <a:r>
              <a:rPr lang="en-US" sz="1050" dirty="0" smtClean="0">
                <a:solidFill>
                  <a:srgbClr val="C0504D">
                    <a:lumMod val="75000"/>
                  </a:srgbClr>
                </a:solidFill>
              </a:rPr>
              <a:t>quantum tunneling..</a:t>
            </a:r>
            <a:r>
              <a:rPr lang="en-US" sz="1050" dirty="0" err="1" smtClean="0">
                <a:solidFill>
                  <a:srgbClr val="C0504D">
                    <a:lumMod val="75000"/>
                  </a:srgbClr>
                </a:solidFill>
              </a:rPr>
              <a:t>etc</a:t>
            </a:r>
            <a:r>
              <a:rPr lang="en-US" sz="1050" dirty="0" smtClean="0">
                <a:solidFill>
                  <a:srgbClr val="C0504D">
                    <a:lumMod val="75000"/>
                  </a:srgbClr>
                </a:solidFill>
              </a:rPr>
              <a:t>.</a:t>
            </a:r>
            <a:endParaRPr lang="en-US" sz="1050" dirty="0">
              <a:solidFill>
                <a:srgbClr val="C0504D">
                  <a:lumMod val="75000"/>
                </a:srgbClr>
              </a:solidFill>
            </a:endParaRPr>
          </a:p>
        </p:txBody>
      </p:sp>
      <p:sp>
        <p:nvSpPr>
          <p:cNvPr id="24" name="Rectangle 23"/>
          <p:cNvSpPr/>
          <p:nvPr/>
        </p:nvSpPr>
        <p:spPr>
          <a:xfrm>
            <a:off x="0" y="0"/>
            <a:ext cx="9142560" cy="599760"/>
          </a:xfrm>
          <a:prstGeom prst="rect">
            <a:avLst/>
          </a:prstGeom>
          <a:solidFill>
            <a:srgbClr val="E5F9FF"/>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25" name="CustomShape 1"/>
          <p:cNvSpPr/>
          <p:nvPr/>
        </p:nvSpPr>
        <p:spPr>
          <a:xfrm>
            <a:off x="0" y="0"/>
            <a:ext cx="9142560" cy="608040"/>
          </a:xfrm>
          <a:prstGeom prst="rect">
            <a:avLst/>
          </a:prstGeom>
          <a:noFill/>
          <a:ln>
            <a:noFill/>
          </a:ln>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3200" spc="-1" dirty="0" smtClean="0">
                <a:solidFill>
                  <a:srgbClr val="00A6D6"/>
                </a:solidFill>
                <a:uFill>
                  <a:solidFill>
                    <a:srgbClr val="FFFFFF"/>
                  </a:solidFill>
                </a:uFill>
                <a:latin typeface="Arial" panose="020B0604020202020204" pitchFamily="34" charset="0"/>
                <a:cs typeface="Arial" panose="020B0604020202020204" pitchFamily="34" charset="0"/>
              </a:rPr>
              <a:t>Algorithm Implementation</a:t>
            </a:r>
            <a:endParaRPr lang="en-IN"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157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animBg="1"/>
      <p:bldP spid="11" grpId="0"/>
      <p:bldP spid="12" grpId="0"/>
      <p:bldP spid="13" grpId="0"/>
      <p:bldP spid="14" grpId="0"/>
      <p:bldP spid="15" grpId="0" animBg="1"/>
      <p:bldP spid="28" grpId="0"/>
      <p:bldP spid="29" grpId="0" animBg="1"/>
      <p:bldP spid="35" grpId="0"/>
      <p:bldP spid="24"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Related fields</a:t>
            </a:r>
            <a:endParaRPr lang="en-US" sz="3200" baseline="300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a:srcRect l="11333" t="13037" r="76667" b="64576"/>
          <a:stretch/>
        </p:blipFill>
        <p:spPr>
          <a:xfrm>
            <a:off x="3968293" y="672985"/>
            <a:ext cx="1199452" cy="1258686"/>
          </a:xfrm>
          <a:prstGeom prst="rect">
            <a:avLst/>
          </a:prstGeom>
          <a:ln>
            <a:solidFill>
              <a:srgbClr val="FF0000"/>
            </a:solidFill>
          </a:ln>
        </p:spPr>
      </p:pic>
      <p:pic>
        <p:nvPicPr>
          <p:cNvPr id="6" name="Picture 5"/>
          <p:cNvPicPr>
            <a:picLocks noChangeAspect="1"/>
          </p:cNvPicPr>
          <p:nvPr/>
        </p:nvPicPr>
        <p:blipFill rotWithShape="1">
          <a:blip r:embed="rId4"/>
          <a:srcRect l="11407" t="9745" r="8296" b="51013"/>
          <a:stretch/>
        </p:blipFill>
        <p:spPr>
          <a:xfrm>
            <a:off x="61310" y="1995056"/>
            <a:ext cx="9013418" cy="2477858"/>
          </a:xfrm>
          <a:prstGeom prst="rect">
            <a:avLst/>
          </a:prstGeom>
          <a:ln>
            <a:solidFill>
              <a:srgbClr val="00B050"/>
            </a:solidFill>
          </a:ln>
        </p:spPr>
      </p:pic>
      <p:sp>
        <p:nvSpPr>
          <p:cNvPr id="44" name="Rectangle 43"/>
          <p:cNvSpPr/>
          <p:nvPr/>
        </p:nvSpPr>
        <p:spPr>
          <a:xfrm>
            <a:off x="3968293" y="1662878"/>
            <a:ext cx="1199452"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45" name="Rectangle 44"/>
          <p:cNvSpPr/>
          <p:nvPr/>
        </p:nvSpPr>
        <p:spPr>
          <a:xfrm>
            <a:off x="469443" y="3016698"/>
            <a:ext cx="1085037"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46" name="Rectangle 45"/>
          <p:cNvSpPr/>
          <p:nvPr/>
        </p:nvSpPr>
        <p:spPr>
          <a:xfrm>
            <a:off x="2732583" y="3177788"/>
            <a:ext cx="822147"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47" name="Rectangle 46"/>
          <p:cNvSpPr/>
          <p:nvPr/>
        </p:nvSpPr>
        <p:spPr>
          <a:xfrm>
            <a:off x="7243623" y="2522468"/>
            <a:ext cx="1587957"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48" name="Rectangle 47"/>
          <p:cNvSpPr/>
          <p:nvPr/>
        </p:nvSpPr>
        <p:spPr>
          <a:xfrm>
            <a:off x="4991913" y="4326230"/>
            <a:ext cx="1466037"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49" name="Rectangle 48"/>
          <p:cNvSpPr/>
          <p:nvPr/>
        </p:nvSpPr>
        <p:spPr>
          <a:xfrm>
            <a:off x="469442" y="3677179"/>
            <a:ext cx="1618438"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Tree>
    <p:extLst>
      <p:ext uri="{BB962C8B-B14F-4D97-AF65-F5344CB8AC3E}">
        <p14:creationId xmlns:p14="http://schemas.microsoft.com/office/powerpoint/2010/main" val="29601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4" grpId="0" animBg="1"/>
      <p:bldP spid="45" grpId="0" animBg="1"/>
      <p:bldP spid="46" grpId="0" animBg="1"/>
      <p:bldP spid="47" grpId="0" animBg="1"/>
      <p:bldP spid="48"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Digress</a:t>
            </a:r>
            <a:endParaRPr lang="en-US" sz="3200" dirty="0">
              <a:latin typeface="Arial" panose="020B0604020202020204" pitchFamily="34" charset="0"/>
              <a:cs typeface="Arial" panose="020B0604020202020204" pitchFamily="34" charset="0"/>
            </a:endParaRPr>
          </a:p>
        </p:txBody>
      </p:sp>
      <p:pic>
        <p:nvPicPr>
          <p:cNvPr id="1026" name="Picture 2" descr="http://www.qusoft.org/wp-content/uploads/2017/11/Quantum-Software-Manifesto-Cover-228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205" y="2837424"/>
            <a:ext cx="1257172" cy="16541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168356">
            <a:off x="6979619" y="1167014"/>
            <a:ext cx="1257172" cy="1853176"/>
          </a:xfrm>
          <a:prstGeom prst="rect">
            <a:avLst/>
          </a:prstGeom>
          <a:ln>
            <a:noFill/>
          </a:ln>
          <a:effectLst/>
        </p:spPr>
      </p:pic>
      <p:sp>
        <p:nvSpPr>
          <p:cNvPr id="6" name="Content Placeholder 2"/>
          <p:cNvSpPr txBox="1">
            <a:spLocks/>
          </p:cNvSpPr>
          <p:nvPr/>
        </p:nvSpPr>
        <p:spPr>
          <a:xfrm>
            <a:off x="0" y="609600"/>
            <a:ext cx="9144000" cy="3937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a:p>
            <a:r>
              <a:rPr lang="en-US" sz="1600" dirty="0" smtClean="0"/>
              <a:t>Linguistics </a:t>
            </a:r>
            <a:r>
              <a:rPr lang="en-US" sz="1600" dirty="0"/>
              <a:t>and DNA codes (</a:t>
            </a:r>
            <a:r>
              <a:rPr lang="en-US" sz="1600" dirty="0" err="1"/>
              <a:t>digram</a:t>
            </a:r>
            <a:r>
              <a:rPr lang="en-US" sz="1600" dirty="0"/>
              <a:t> learning), Kolmogorov complexity of genes</a:t>
            </a:r>
          </a:p>
          <a:p>
            <a:pPr lvl="1"/>
            <a:r>
              <a:rPr lang="en-US" sz="1400" dirty="0"/>
              <a:t>Exploit structure in reference genome</a:t>
            </a:r>
          </a:p>
          <a:p>
            <a:pPr lvl="1"/>
            <a:r>
              <a:rPr lang="en-US" sz="1400" dirty="0"/>
              <a:t>Q search on structured data</a:t>
            </a:r>
          </a:p>
          <a:p>
            <a:pPr lvl="1"/>
            <a:r>
              <a:rPr lang="en-US" sz="1400" dirty="0"/>
              <a:t>Dihedral group HSP + Grover search ensemble </a:t>
            </a:r>
            <a:r>
              <a:rPr lang="en-US" sz="1400" dirty="0" smtClean="0"/>
              <a:t>algorithm</a:t>
            </a:r>
          </a:p>
          <a:p>
            <a:pPr marL="0" indent="0">
              <a:buNone/>
            </a:pPr>
            <a:endParaRPr lang="en-US" sz="1600" dirty="0"/>
          </a:p>
          <a:p>
            <a:r>
              <a:rPr lang="en-US" sz="1600" dirty="0"/>
              <a:t>Quantum Quines</a:t>
            </a:r>
          </a:p>
          <a:p>
            <a:pPr lvl="1"/>
            <a:r>
              <a:rPr lang="en-US" sz="1400" dirty="0"/>
              <a:t>Evolving recursive quantum circuit model</a:t>
            </a:r>
          </a:p>
          <a:p>
            <a:pPr marL="0" indent="0">
              <a:buNone/>
            </a:pPr>
            <a:endParaRPr lang="en-US" sz="1600" dirty="0"/>
          </a:p>
          <a:p>
            <a:r>
              <a:rPr lang="en-US" sz="1600" dirty="0"/>
              <a:t>Develop short-term use-case of same/similar algorithms (lower </a:t>
            </a:r>
            <a:r>
              <a:rPr lang="en-US" sz="1600" dirty="0" err="1"/>
              <a:t>qb</a:t>
            </a:r>
            <a:r>
              <a:rPr lang="en-US" sz="1600" dirty="0"/>
              <a:t> versions)</a:t>
            </a:r>
          </a:p>
          <a:p>
            <a:pPr lvl="1"/>
            <a:r>
              <a:rPr lang="en-US" sz="1400" dirty="0"/>
              <a:t>Machine learning of ECC patterns (ref. Quantum Software Manifesto 2017)</a:t>
            </a:r>
          </a:p>
          <a:p>
            <a:pPr lvl="1"/>
            <a:r>
              <a:rPr lang="en-US" sz="1400" dirty="0" smtClean="0"/>
              <a:t>General pattern </a:t>
            </a:r>
            <a:r>
              <a:rPr lang="en-US" sz="1400" dirty="0"/>
              <a:t>recognition in image processing (big data)</a:t>
            </a:r>
          </a:p>
        </p:txBody>
      </p:sp>
    </p:spTree>
    <p:extLst>
      <p:ext uri="{BB962C8B-B14F-4D97-AF65-F5344CB8AC3E}">
        <p14:creationId xmlns:p14="http://schemas.microsoft.com/office/powerpoint/2010/main" val="6978428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Literature review </a:t>
            </a:r>
            <a:r>
              <a:rPr lang="en-US" sz="3200" baseline="30000" dirty="0">
                <a:latin typeface="Arial" panose="020B0604020202020204" pitchFamily="34" charset="0"/>
                <a:cs typeface="Arial" panose="020B0604020202020204" pitchFamily="34" charset="0"/>
              </a:rPr>
              <a:t>(so far)</a:t>
            </a:r>
          </a:p>
        </p:txBody>
      </p:sp>
      <p:pic>
        <p:nvPicPr>
          <p:cNvPr id="3" name="Picture 2"/>
          <p:cNvPicPr>
            <a:picLocks noChangeAspect="1"/>
          </p:cNvPicPr>
          <p:nvPr/>
        </p:nvPicPr>
        <p:blipFill rotWithShape="1">
          <a:blip r:embed="rId3"/>
          <a:srcRect l="11333" t="9876" r="51630" b="36659"/>
          <a:stretch/>
        </p:blipFill>
        <p:spPr>
          <a:xfrm>
            <a:off x="4219203" y="678949"/>
            <a:ext cx="4674963" cy="3796069"/>
          </a:xfrm>
          <a:prstGeom prst="rect">
            <a:avLst/>
          </a:prstGeom>
          <a:ln>
            <a:noFill/>
          </a:ln>
        </p:spPr>
      </p:pic>
      <p:sp>
        <p:nvSpPr>
          <p:cNvPr id="13" name="Rectangle 12"/>
          <p:cNvSpPr/>
          <p:nvPr/>
        </p:nvSpPr>
        <p:spPr>
          <a:xfrm>
            <a:off x="4271010" y="1053465"/>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4" name="Rectangle 13"/>
          <p:cNvSpPr/>
          <p:nvPr/>
        </p:nvSpPr>
        <p:spPr>
          <a:xfrm>
            <a:off x="4271010" y="1224915"/>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5" name="Rectangle 14"/>
          <p:cNvSpPr/>
          <p:nvPr/>
        </p:nvSpPr>
        <p:spPr>
          <a:xfrm>
            <a:off x="4271010" y="2081866"/>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6" name="Rectangle 15"/>
          <p:cNvSpPr/>
          <p:nvPr/>
        </p:nvSpPr>
        <p:spPr>
          <a:xfrm>
            <a:off x="4271010" y="1567045"/>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7" name="Rectangle 16"/>
          <p:cNvSpPr/>
          <p:nvPr/>
        </p:nvSpPr>
        <p:spPr>
          <a:xfrm>
            <a:off x="4271010" y="1737072"/>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8" name="Rectangle 17"/>
          <p:cNvSpPr/>
          <p:nvPr/>
        </p:nvSpPr>
        <p:spPr>
          <a:xfrm>
            <a:off x="4271010" y="1909004"/>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19" name="Rectangle 18"/>
          <p:cNvSpPr/>
          <p:nvPr/>
        </p:nvSpPr>
        <p:spPr>
          <a:xfrm>
            <a:off x="4268980" y="2250041"/>
            <a:ext cx="4623156" cy="135254"/>
          </a:xfrm>
          <a:prstGeom prst="rect">
            <a:avLst/>
          </a:prstGeom>
          <a:solidFill>
            <a:srgbClr val="00B05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0" name="Rectangle 19"/>
          <p:cNvSpPr/>
          <p:nvPr/>
        </p:nvSpPr>
        <p:spPr>
          <a:xfrm>
            <a:off x="4268980" y="2421581"/>
            <a:ext cx="4623156" cy="135254"/>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2" name="Rectangle 21"/>
          <p:cNvSpPr/>
          <p:nvPr/>
        </p:nvSpPr>
        <p:spPr>
          <a:xfrm>
            <a:off x="4268980" y="3108439"/>
            <a:ext cx="4623156" cy="135254"/>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3" name="Rectangle 22"/>
          <p:cNvSpPr/>
          <p:nvPr/>
        </p:nvSpPr>
        <p:spPr>
          <a:xfrm>
            <a:off x="4268980" y="2593618"/>
            <a:ext cx="4623156" cy="135254"/>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4" name="Rectangle 23"/>
          <p:cNvSpPr/>
          <p:nvPr/>
        </p:nvSpPr>
        <p:spPr>
          <a:xfrm>
            <a:off x="4268980" y="2763645"/>
            <a:ext cx="4623156" cy="135254"/>
          </a:xfrm>
          <a:prstGeom prst="rect">
            <a:avLst/>
          </a:prstGeom>
          <a:solidFill>
            <a:srgbClr val="FF00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5" name="Rectangle 24"/>
          <p:cNvSpPr/>
          <p:nvPr/>
        </p:nvSpPr>
        <p:spPr>
          <a:xfrm>
            <a:off x="4268980" y="2935577"/>
            <a:ext cx="4623156" cy="135254"/>
          </a:xfrm>
          <a:prstGeom prst="rect">
            <a:avLst/>
          </a:prstGeom>
          <a:solidFill>
            <a:srgbClr val="FF00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6" name="Rectangle 25"/>
          <p:cNvSpPr/>
          <p:nvPr/>
        </p:nvSpPr>
        <p:spPr>
          <a:xfrm>
            <a:off x="4266950" y="3276614"/>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7" name="Rectangle 26"/>
          <p:cNvSpPr/>
          <p:nvPr/>
        </p:nvSpPr>
        <p:spPr>
          <a:xfrm>
            <a:off x="4266950" y="3448154"/>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8" name="Rectangle 27"/>
          <p:cNvSpPr/>
          <p:nvPr/>
        </p:nvSpPr>
        <p:spPr>
          <a:xfrm>
            <a:off x="4266950" y="4133981"/>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29" name="Rectangle 28"/>
          <p:cNvSpPr/>
          <p:nvPr/>
        </p:nvSpPr>
        <p:spPr>
          <a:xfrm>
            <a:off x="4266950" y="3619160"/>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0" name="Rectangle 29"/>
          <p:cNvSpPr/>
          <p:nvPr/>
        </p:nvSpPr>
        <p:spPr>
          <a:xfrm>
            <a:off x="4266950" y="3789187"/>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1" name="Rectangle 30"/>
          <p:cNvSpPr/>
          <p:nvPr/>
        </p:nvSpPr>
        <p:spPr>
          <a:xfrm>
            <a:off x="4266950" y="3961119"/>
            <a:ext cx="4623156" cy="135254"/>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2" name="Rectangle 31"/>
          <p:cNvSpPr/>
          <p:nvPr/>
        </p:nvSpPr>
        <p:spPr>
          <a:xfrm>
            <a:off x="4264920" y="4302156"/>
            <a:ext cx="4623156" cy="135254"/>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4" name="Rectangle 33"/>
          <p:cNvSpPr/>
          <p:nvPr/>
        </p:nvSpPr>
        <p:spPr>
          <a:xfrm>
            <a:off x="4264920" y="884413"/>
            <a:ext cx="4623156" cy="135254"/>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5" name="Rectangle 34"/>
          <p:cNvSpPr/>
          <p:nvPr/>
        </p:nvSpPr>
        <p:spPr>
          <a:xfrm>
            <a:off x="4264920" y="712404"/>
            <a:ext cx="4623156" cy="135254"/>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6" name="Rectangle 35"/>
          <p:cNvSpPr/>
          <p:nvPr/>
        </p:nvSpPr>
        <p:spPr>
          <a:xfrm>
            <a:off x="4264920" y="1396952"/>
            <a:ext cx="4623156" cy="135254"/>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dirty="0">
              <a:solidFill>
                <a:prstClr val="black">
                  <a:lumMod val="50000"/>
                  <a:lumOff val="50000"/>
                </a:prstClr>
              </a:solidFill>
            </a:endParaRPr>
          </a:p>
        </p:txBody>
      </p:sp>
      <p:sp>
        <p:nvSpPr>
          <p:cNvPr id="37" name="Rectangle 36"/>
          <p:cNvSpPr/>
          <p:nvPr/>
        </p:nvSpPr>
        <p:spPr>
          <a:xfrm>
            <a:off x="289330" y="1496704"/>
            <a:ext cx="3709646" cy="266455"/>
          </a:xfrm>
          <a:prstGeom prst="rect">
            <a:avLst/>
          </a:prstGeom>
          <a:solidFill>
            <a:srgbClr val="7030A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smtClean="0">
                <a:solidFill>
                  <a:schemeClr val="tx1">
                    <a:lumMod val="65000"/>
                    <a:lumOff val="35000"/>
                  </a:schemeClr>
                </a:solidFill>
              </a:rPr>
              <a:t>Q-Search in general</a:t>
            </a:r>
            <a:endParaRPr lang="en-US" sz="1100" dirty="0">
              <a:solidFill>
                <a:schemeClr val="tx1">
                  <a:lumMod val="65000"/>
                  <a:lumOff val="35000"/>
                </a:schemeClr>
              </a:solidFill>
            </a:endParaRPr>
          </a:p>
        </p:txBody>
      </p:sp>
      <p:sp>
        <p:nvSpPr>
          <p:cNvPr id="38" name="Rectangle 37"/>
          <p:cNvSpPr/>
          <p:nvPr/>
        </p:nvSpPr>
        <p:spPr>
          <a:xfrm>
            <a:off x="795297" y="1847140"/>
            <a:ext cx="2697712" cy="266455"/>
          </a:xfrm>
          <a:prstGeom prst="rect">
            <a:avLst/>
          </a:prstGeom>
          <a:solidFill>
            <a:srgbClr val="00B0F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err="1" smtClean="0">
                <a:solidFill>
                  <a:schemeClr val="tx1">
                    <a:lumMod val="65000"/>
                    <a:lumOff val="35000"/>
                  </a:schemeClr>
                </a:solidFill>
              </a:rPr>
              <a:t>QuAM</a:t>
            </a:r>
            <a:r>
              <a:rPr lang="en-US" sz="1100" dirty="0" smtClean="0">
                <a:solidFill>
                  <a:schemeClr val="tx1">
                    <a:lumMod val="65000"/>
                    <a:lumOff val="35000"/>
                  </a:schemeClr>
                </a:solidFill>
              </a:rPr>
              <a:t> (Dan Ventura et al.)</a:t>
            </a:r>
            <a:endParaRPr lang="en-US" sz="1100" dirty="0">
              <a:solidFill>
                <a:schemeClr val="tx1">
                  <a:lumMod val="65000"/>
                  <a:lumOff val="35000"/>
                </a:schemeClr>
              </a:solidFill>
            </a:endParaRPr>
          </a:p>
        </p:txBody>
      </p:sp>
      <p:sp>
        <p:nvSpPr>
          <p:cNvPr id="39" name="Rectangle 38"/>
          <p:cNvSpPr/>
          <p:nvPr/>
        </p:nvSpPr>
        <p:spPr>
          <a:xfrm>
            <a:off x="795297" y="2887164"/>
            <a:ext cx="2697712" cy="266455"/>
          </a:xfrm>
          <a:prstGeom prst="rect">
            <a:avLst/>
          </a:prstGeom>
          <a:solidFill>
            <a:srgbClr val="0070C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smtClean="0">
                <a:solidFill>
                  <a:schemeClr val="tx1">
                    <a:lumMod val="65000"/>
                    <a:lumOff val="35000"/>
                  </a:schemeClr>
                </a:solidFill>
              </a:rPr>
              <a:t>Q Pattern Search (</a:t>
            </a:r>
            <a:r>
              <a:rPr lang="en-US" sz="1100" dirty="0" err="1" smtClean="0">
                <a:solidFill>
                  <a:schemeClr val="tx1">
                    <a:lumMod val="65000"/>
                    <a:lumOff val="35000"/>
                  </a:schemeClr>
                </a:solidFill>
              </a:rPr>
              <a:t>Ri-Gui</a:t>
            </a:r>
            <a:r>
              <a:rPr lang="en-US" sz="1100" dirty="0" smtClean="0">
                <a:solidFill>
                  <a:schemeClr val="tx1">
                    <a:lumMod val="65000"/>
                    <a:lumOff val="35000"/>
                  </a:schemeClr>
                </a:solidFill>
              </a:rPr>
              <a:t> Zhou et al.)</a:t>
            </a:r>
            <a:endParaRPr lang="en-US" sz="1100" dirty="0">
              <a:solidFill>
                <a:schemeClr val="tx1">
                  <a:lumMod val="65000"/>
                  <a:lumOff val="35000"/>
                </a:schemeClr>
              </a:solidFill>
            </a:endParaRPr>
          </a:p>
        </p:txBody>
      </p:sp>
      <p:sp>
        <p:nvSpPr>
          <p:cNvPr id="40" name="Rectangle 39"/>
          <p:cNvSpPr/>
          <p:nvPr/>
        </p:nvSpPr>
        <p:spPr>
          <a:xfrm>
            <a:off x="795297" y="2542370"/>
            <a:ext cx="2697712" cy="266455"/>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smtClean="0">
                <a:solidFill>
                  <a:schemeClr val="tx1">
                    <a:lumMod val="65000"/>
                    <a:lumOff val="35000"/>
                  </a:schemeClr>
                </a:solidFill>
              </a:rPr>
              <a:t>Q Pattern Matching (Yasser Omar et al.)</a:t>
            </a:r>
            <a:endParaRPr lang="en-US" sz="1100" dirty="0">
              <a:solidFill>
                <a:schemeClr val="tx1">
                  <a:lumMod val="65000"/>
                  <a:lumOff val="35000"/>
                </a:schemeClr>
              </a:solidFill>
            </a:endParaRPr>
          </a:p>
        </p:txBody>
      </p:sp>
      <p:sp>
        <p:nvSpPr>
          <p:cNvPr id="41" name="Rectangle 40"/>
          <p:cNvSpPr/>
          <p:nvPr/>
        </p:nvSpPr>
        <p:spPr>
          <a:xfrm>
            <a:off x="795297" y="2197576"/>
            <a:ext cx="2697712" cy="266455"/>
          </a:xfrm>
          <a:prstGeom prst="rect">
            <a:avLst/>
          </a:prstGeom>
          <a:solidFill>
            <a:srgbClr val="00B05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smtClean="0">
                <a:solidFill>
                  <a:schemeClr val="tx1">
                    <a:lumMod val="65000"/>
                    <a:lumOff val="35000"/>
                  </a:schemeClr>
                </a:solidFill>
              </a:rPr>
              <a:t>Q Pattern Matching (Lloyd </a:t>
            </a:r>
            <a:r>
              <a:rPr lang="en-US" sz="1100" dirty="0" err="1" smtClean="0">
                <a:solidFill>
                  <a:schemeClr val="tx1">
                    <a:lumMod val="65000"/>
                    <a:lumOff val="35000"/>
                  </a:schemeClr>
                </a:solidFill>
              </a:rPr>
              <a:t>Hollenberg</a:t>
            </a:r>
            <a:r>
              <a:rPr lang="en-US" sz="1100" dirty="0" smtClean="0">
                <a:solidFill>
                  <a:schemeClr val="tx1">
                    <a:lumMod val="65000"/>
                    <a:lumOff val="35000"/>
                  </a:schemeClr>
                </a:solidFill>
              </a:rPr>
              <a:t>)</a:t>
            </a:r>
            <a:endParaRPr lang="en-US" sz="1100" dirty="0">
              <a:solidFill>
                <a:schemeClr val="tx1">
                  <a:lumMod val="65000"/>
                  <a:lumOff val="35000"/>
                </a:schemeClr>
              </a:solidFill>
            </a:endParaRPr>
          </a:p>
        </p:txBody>
      </p:sp>
      <p:sp>
        <p:nvSpPr>
          <p:cNvPr id="42" name="Rectangle 41"/>
          <p:cNvSpPr/>
          <p:nvPr/>
        </p:nvSpPr>
        <p:spPr>
          <a:xfrm>
            <a:off x="289329" y="3215256"/>
            <a:ext cx="3709646" cy="266455"/>
          </a:xfrm>
          <a:prstGeom prst="rect">
            <a:avLst/>
          </a:prstGeom>
          <a:solidFill>
            <a:srgbClr val="FF00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dirty="0" smtClean="0">
                <a:solidFill>
                  <a:schemeClr val="tx1">
                    <a:lumMod val="65000"/>
                    <a:lumOff val="35000"/>
                  </a:schemeClr>
                </a:solidFill>
              </a:rPr>
              <a:t>QFT based</a:t>
            </a:r>
            <a:endParaRPr lang="en-US" sz="1100" dirty="0">
              <a:solidFill>
                <a:schemeClr val="tx1">
                  <a:lumMod val="65000"/>
                  <a:lumOff val="35000"/>
                </a:schemeClr>
              </a:solidFill>
            </a:endParaRPr>
          </a:p>
        </p:txBody>
      </p:sp>
      <p:sp>
        <p:nvSpPr>
          <p:cNvPr id="44" name="Oval 43"/>
          <p:cNvSpPr/>
          <p:nvPr/>
        </p:nvSpPr>
        <p:spPr>
          <a:xfrm>
            <a:off x="490883" y="1903347"/>
            <a:ext cx="146304" cy="146304"/>
          </a:xfrm>
          <a:prstGeom prst="ellipse">
            <a:avLst/>
          </a:prstGeom>
          <a:solidFill>
            <a:schemeClr val="tx1">
              <a:lumMod val="95000"/>
              <a:lumOff val="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schemeClr val="tx1">
                  <a:lumMod val="65000"/>
                  <a:lumOff val="35000"/>
                </a:schemeClr>
              </a:solidFill>
            </a:endParaRPr>
          </a:p>
        </p:txBody>
      </p:sp>
      <p:sp>
        <p:nvSpPr>
          <p:cNvPr id="45" name="Oval 44"/>
          <p:cNvSpPr/>
          <p:nvPr/>
        </p:nvSpPr>
        <p:spPr>
          <a:xfrm>
            <a:off x="490884" y="2252896"/>
            <a:ext cx="146304" cy="146304"/>
          </a:xfrm>
          <a:prstGeom prst="ellipse">
            <a:avLst/>
          </a:prstGeom>
          <a:solidFill>
            <a:schemeClr val="tx1">
              <a:lumMod val="95000"/>
              <a:lumOff val="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schemeClr val="tx1">
                  <a:lumMod val="65000"/>
                  <a:lumOff val="35000"/>
                </a:schemeClr>
              </a:solidFill>
            </a:endParaRPr>
          </a:p>
        </p:txBody>
      </p:sp>
      <p:sp>
        <p:nvSpPr>
          <p:cNvPr id="46" name="Oval 45"/>
          <p:cNvSpPr/>
          <p:nvPr/>
        </p:nvSpPr>
        <p:spPr>
          <a:xfrm>
            <a:off x="490884" y="2585095"/>
            <a:ext cx="146304" cy="146304"/>
          </a:xfrm>
          <a:prstGeom prst="ellipse">
            <a:avLst/>
          </a:prstGeom>
          <a:solidFill>
            <a:schemeClr val="tx1">
              <a:lumMod val="95000"/>
              <a:lumOff val="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a:solidFill>
                <a:schemeClr val="tx1">
                  <a:lumMod val="65000"/>
                  <a:lumOff val="35000"/>
                </a:schemeClr>
              </a:solidFill>
            </a:endParaRPr>
          </a:p>
        </p:txBody>
      </p:sp>
    </p:spTree>
    <p:extLst>
      <p:ext uri="{BB962C8B-B14F-4D97-AF65-F5344CB8AC3E}">
        <p14:creationId xmlns:p14="http://schemas.microsoft.com/office/powerpoint/2010/main" val="293772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animEffect transition="in" filter="fade">
                                      <p:cBhvr>
                                        <p:cTn id="89" dur="500"/>
                                        <p:tgtEl>
                                          <p:spTgt spid="19"/>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500"/>
                                        <p:tgtEl>
                                          <p:spTgt spid="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500"/>
                                        <p:tgtEl>
                                          <p:spTgt spid="4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5"/>
                                        </p:tgtEl>
                                        <p:attrNameLst>
                                          <p:attrName>style.visibility</p:attrName>
                                        </p:attrNameLst>
                                      </p:cBhvr>
                                      <p:to>
                                        <p:strVal val="visible"/>
                                      </p:to>
                                    </p:set>
                                    <p:animEffect transition="in" filter="fade">
                                      <p:cBhvr>
                                        <p:cTn id="116" dur="500"/>
                                        <p:tgtEl>
                                          <p:spTgt spid="4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Grover search</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dirty="0" smtClean="0"/>
          </a:p>
          <a:p>
            <a:r>
              <a:rPr lang="en-US" dirty="0" smtClean="0"/>
              <a:t>Key features</a:t>
            </a:r>
          </a:p>
          <a:p>
            <a:pPr lvl="1"/>
            <a:r>
              <a:rPr lang="en-US" dirty="0" smtClean="0"/>
              <a:t>unstructured database</a:t>
            </a:r>
          </a:p>
          <a:p>
            <a:pPr lvl="1"/>
            <a:r>
              <a:rPr lang="en-US" dirty="0" smtClean="0"/>
              <a:t>assumes existence of an Oracle</a:t>
            </a:r>
          </a:p>
          <a:p>
            <a:pPr lvl="1"/>
            <a:r>
              <a:rPr lang="en-US" dirty="0" smtClean="0"/>
              <a:t>quadratic reduction in query complexity</a:t>
            </a:r>
          </a:p>
          <a:p>
            <a:pPr lvl="1"/>
            <a:endParaRPr lang="en-US" dirty="0"/>
          </a:p>
          <a:p>
            <a:r>
              <a:rPr lang="en-US" dirty="0" smtClean="0"/>
              <a:t>Anatomy</a:t>
            </a:r>
          </a:p>
          <a:p>
            <a:pPr lvl="1"/>
            <a:endParaRPr lang="en-US" dirty="0" smtClean="0"/>
          </a:p>
          <a:p>
            <a:pPr lvl="2"/>
            <a:endParaRPr lang="en-US" dirty="0" smtClean="0"/>
          </a:p>
          <a:p>
            <a:pPr lvl="1"/>
            <a:endParaRPr lang="en-US" dirty="0" smtClean="0"/>
          </a:p>
          <a:p>
            <a:endParaRPr lang="en-US" dirty="0"/>
          </a:p>
        </p:txBody>
      </p:sp>
      <p:pic>
        <p:nvPicPr>
          <p:cNvPr id="8" name="Picture 7"/>
          <p:cNvPicPr>
            <a:picLocks noChangeAspect="1"/>
          </p:cNvPicPr>
          <p:nvPr/>
        </p:nvPicPr>
        <p:blipFill rotWithShape="1">
          <a:blip r:embed="rId3"/>
          <a:srcRect l="21980" t="21482" r="21146" b="60926"/>
          <a:stretch/>
        </p:blipFill>
        <p:spPr>
          <a:xfrm>
            <a:off x="5486400" y="719486"/>
            <a:ext cx="3419475" cy="594964"/>
          </a:xfrm>
          <a:prstGeom prst="rect">
            <a:avLst/>
          </a:prstGeom>
        </p:spPr>
      </p:pic>
      <p:pic>
        <p:nvPicPr>
          <p:cNvPr id="10" name="Picture 9"/>
          <p:cNvPicPr>
            <a:picLocks noChangeAspect="1"/>
          </p:cNvPicPr>
          <p:nvPr/>
        </p:nvPicPr>
        <p:blipFill rotWithShape="1">
          <a:blip r:embed="rId4"/>
          <a:srcRect l="6772" t="20555" r="41353" b="48519"/>
          <a:stretch/>
        </p:blipFill>
        <p:spPr>
          <a:xfrm>
            <a:off x="5454031" y="1481486"/>
            <a:ext cx="3484212" cy="1168401"/>
          </a:xfrm>
          <a:prstGeom prst="rect">
            <a:avLst/>
          </a:prstGeom>
        </p:spPr>
      </p:pic>
      <p:sp>
        <p:nvSpPr>
          <p:cNvPr id="16" name="Rounded Rectangle 15"/>
          <p:cNvSpPr/>
          <p:nvPr/>
        </p:nvSpPr>
        <p:spPr>
          <a:xfrm>
            <a:off x="5343524" y="1400176"/>
            <a:ext cx="3705226" cy="1323974"/>
          </a:xfrm>
          <a:prstGeom prst="roundRect">
            <a:avLst/>
          </a:prstGeom>
          <a:solidFill>
            <a:srgbClr val="FF0000">
              <a:alpha val="7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
        <p:nvSpPr>
          <p:cNvPr id="17" name="Rounded Rectangle 16"/>
          <p:cNvSpPr/>
          <p:nvPr/>
        </p:nvSpPr>
        <p:spPr>
          <a:xfrm>
            <a:off x="7981950" y="2136775"/>
            <a:ext cx="478456" cy="177800"/>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grpSp>
        <p:nvGrpSpPr>
          <p:cNvPr id="52" name="Group 51"/>
          <p:cNvGrpSpPr/>
          <p:nvPr/>
        </p:nvGrpSpPr>
        <p:grpSpPr>
          <a:xfrm>
            <a:off x="387061" y="3185129"/>
            <a:ext cx="8416284" cy="796290"/>
            <a:chOff x="387061" y="3070829"/>
            <a:chExt cx="8416284" cy="796290"/>
          </a:xfrm>
        </p:grpSpPr>
        <p:sp>
          <p:nvSpPr>
            <p:cNvPr id="20" name="Rectangle 19"/>
            <p:cNvSpPr/>
            <p:nvPr/>
          </p:nvSpPr>
          <p:spPr>
            <a:xfrm>
              <a:off x="1874865" y="3070829"/>
              <a:ext cx="977264"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smtClean="0">
                  <a:solidFill>
                    <a:schemeClr val="accent4">
                      <a:lumMod val="75000"/>
                    </a:schemeClr>
                  </a:solidFill>
                  <a:latin typeface="Calibri Light" panose="020F0302020204030204" pitchFamily="34" charset="0"/>
                  <a:cs typeface="Calibri Light" panose="020F0302020204030204" pitchFamily="34" charset="0"/>
                </a:rPr>
                <a:t>H</a:t>
              </a:r>
              <a:r>
                <a:rPr lang="en-US" baseline="30000" dirty="0" err="1" smtClean="0">
                  <a:solidFill>
                    <a:schemeClr val="accent4">
                      <a:lumMod val="75000"/>
                    </a:schemeClr>
                  </a:solidFill>
                  <a:latin typeface="Calibri Light" panose="020F0302020204030204" pitchFamily="34" charset="0"/>
                  <a:cs typeface="Calibri Light" panose="020F0302020204030204" pitchFamily="34" charset="0"/>
                </a:rPr>
                <a:t>⊗n</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24" name="Rectangle 23"/>
            <p:cNvSpPr/>
            <p:nvPr/>
          </p:nvSpPr>
          <p:spPr>
            <a:xfrm>
              <a:off x="3362668" y="3070829"/>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Oracle</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25" name="Rectangle 24"/>
            <p:cNvSpPr/>
            <p:nvPr/>
          </p:nvSpPr>
          <p:spPr>
            <a:xfrm>
              <a:off x="4850472" y="3070829"/>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A.A.</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26" name="Rectangle 25"/>
            <p:cNvSpPr/>
            <p:nvPr/>
          </p:nvSpPr>
          <p:spPr>
            <a:xfrm>
              <a:off x="6338276" y="3070829"/>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aseline="30000" dirty="0">
                <a:solidFill>
                  <a:schemeClr val="tx1"/>
                </a:solidFill>
                <a:latin typeface="Calibri Light" panose="020F0302020204030204" pitchFamily="34" charset="0"/>
                <a:cs typeface="Calibri Light" panose="020F0302020204030204" pitchFamily="34" charset="0"/>
              </a:endParaRPr>
            </a:p>
          </p:txBody>
        </p:sp>
        <p:sp>
          <p:nvSpPr>
            <p:cNvPr id="27" name="Chord 26"/>
            <p:cNvSpPr/>
            <p:nvPr/>
          </p:nvSpPr>
          <p:spPr>
            <a:xfrm rot="5400000">
              <a:off x="6601601" y="3371819"/>
              <a:ext cx="495300" cy="495300"/>
            </a:xfrm>
            <a:prstGeom prst="chord">
              <a:avLst>
                <a:gd name="adj1" fmla="val 5529777"/>
                <a:gd name="adj2" fmla="val 16061740"/>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aseline="30000">
                <a:solidFill>
                  <a:schemeClr val="tx1"/>
                </a:solidFill>
                <a:latin typeface="Calibri Light" panose="020F0302020204030204" pitchFamily="34" charset="0"/>
                <a:cs typeface="Calibri Light" panose="020F0302020204030204" pitchFamily="34" charset="0"/>
              </a:endParaRPr>
            </a:p>
          </p:txBody>
        </p:sp>
        <p:cxnSp>
          <p:nvCxnSpPr>
            <p:cNvPr id="29" name="Straight Arrow Connector 28"/>
            <p:cNvCxnSpPr>
              <a:stCxn id="27" idx="2"/>
            </p:cNvCxnSpPr>
            <p:nvPr/>
          </p:nvCxnSpPr>
          <p:spPr>
            <a:xfrm flipV="1">
              <a:off x="6849239" y="3262282"/>
              <a:ext cx="161940" cy="347535"/>
            </a:xfrm>
            <a:prstGeom prst="straightConnector1">
              <a:avLst/>
            </a:prstGeom>
            <a:solidFill>
              <a:schemeClr val="accent4">
                <a:lumMod val="60000"/>
                <a:lumOff val="40000"/>
                <a:alpha val="20000"/>
              </a:schemeClr>
            </a:solidFill>
            <a:ln>
              <a:solidFill>
                <a:schemeClr val="accent4">
                  <a:lumMod val="75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1" name="Straight Connector 30"/>
            <p:cNvCxnSpPr>
              <a:stCxn id="20" idx="3"/>
              <a:endCxn id="24" idx="1"/>
            </p:cNvCxnSpPr>
            <p:nvPr/>
          </p:nvCxnSpPr>
          <p:spPr>
            <a:xfrm>
              <a:off x="2852129" y="3379439"/>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4" idx="3"/>
              <a:endCxn id="25" idx="1"/>
            </p:cNvCxnSpPr>
            <p:nvPr/>
          </p:nvCxnSpPr>
          <p:spPr>
            <a:xfrm>
              <a:off x="4339933" y="3379439"/>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5" idx="3"/>
              <a:endCxn id="26" idx="1"/>
            </p:cNvCxnSpPr>
            <p:nvPr/>
          </p:nvCxnSpPr>
          <p:spPr>
            <a:xfrm>
              <a:off x="5827737" y="3379439"/>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387061" y="3070829"/>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|0&gt;</a:t>
              </a:r>
              <a:r>
                <a:rPr lang="en-US" baseline="30000" dirty="0" smtClean="0">
                  <a:solidFill>
                    <a:schemeClr val="accent4">
                      <a:lumMod val="75000"/>
                    </a:schemeClr>
                  </a:solidFill>
                  <a:latin typeface="Calibri Light" panose="020F0302020204030204" pitchFamily="34" charset="0"/>
                  <a:cs typeface="Calibri Light" panose="020F0302020204030204" pitchFamily="34" charset="0"/>
                </a:rPr>
                <a:t>⊗n</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43" name="Straight Connector 42"/>
            <p:cNvCxnSpPr>
              <a:stCxn id="37" idx="3"/>
              <a:endCxn id="20" idx="1"/>
            </p:cNvCxnSpPr>
            <p:nvPr/>
          </p:nvCxnSpPr>
          <p:spPr>
            <a:xfrm>
              <a:off x="1364326" y="3379439"/>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7826080" y="3070829"/>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solidFill>
                    <a:schemeClr val="accent4">
                      <a:lumMod val="75000"/>
                    </a:schemeClr>
                  </a:solidFill>
                  <a:latin typeface="Calibri Light" panose="020F0302020204030204" pitchFamily="34" charset="0"/>
                  <a:cs typeface="Calibri Light" panose="020F0302020204030204" pitchFamily="34" charset="0"/>
                </a:rPr>
                <a:t>p</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50" name="Straight Connector 49"/>
            <p:cNvCxnSpPr/>
            <p:nvPr/>
          </p:nvCxnSpPr>
          <p:spPr>
            <a:xfrm>
              <a:off x="7315541" y="3349334"/>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15541" y="3413564"/>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2980103" y="3823711"/>
            <a:ext cx="1742394" cy="584775"/>
          </a:xfrm>
          <a:prstGeom prst="rect">
            <a:avLst/>
          </a:prstGeom>
          <a:noFill/>
        </p:spPr>
        <p:txBody>
          <a:bodyPr wrap="square" rtlCol="0">
            <a:spAutoFit/>
          </a:bodyPr>
          <a:lstStyle/>
          <a:p>
            <a:pPr algn="ctr"/>
            <a:r>
              <a:rPr lang="en-US" sz="1600" dirty="0" smtClean="0"/>
              <a:t>Depends on</a:t>
            </a:r>
            <a:br>
              <a:rPr lang="en-US" sz="1600" dirty="0" smtClean="0"/>
            </a:br>
            <a:r>
              <a:rPr lang="en-US" sz="1600" dirty="0" smtClean="0"/>
              <a:t>RG:SR relation</a:t>
            </a:r>
            <a:endParaRPr lang="en-US" sz="1600" dirty="0"/>
          </a:p>
        </p:txBody>
      </p:sp>
      <p:sp>
        <p:nvSpPr>
          <p:cNvPr id="54" name="Rounded Rectangle 53"/>
          <p:cNvSpPr/>
          <p:nvPr/>
        </p:nvSpPr>
        <p:spPr>
          <a:xfrm>
            <a:off x="3781424" y="4122795"/>
            <a:ext cx="695325" cy="241529"/>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
        <p:nvSpPr>
          <p:cNvPr id="55" name="TextBox 54"/>
          <p:cNvSpPr txBox="1"/>
          <p:nvPr/>
        </p:nvSpPr>
        <p:spPr>
          <a:xfrm>
            <a:off x="7581900" y="3969519"/>
            <a:ext cx="1562100" cy="577081"/>
          </a:xfrm>
          <a:prstGeom prst="rect">
            <a:avLst/>
          </a:prstGeom>
          <a:noFill/>
        </p:spPr>
        <p:txBody>
          <a:bodyPr wrap="square" rtlCol="0">
            <a:spAutoFit/>
          </a:bodyPr>
          <a:lstStyle/>
          <a:p>
            <a:pPr algn="r"/>
            <a:r>
              <a:rPr lang="en-US" sz="1050" dirty="0" smtClean="0"/>
              <a:t>RG: Reference Genome</a:t>
            </a:r>
          </a:p>
          <a:p>
            <a:pPr algn="r"/>
            <a:r>
              <a:rPr lang="en-US" sz="1050" dirty="0" smtClean="0"/>
              <a:t>SR: Short Read</a:t>
            </a:r>
          </a:p>
          <a:p>
            <a:pPr algn="r"/>
            <a:r>
              <a:rPr lang="el-GR" sz="1050" dirty="0" smtClean="0"/>
              <a:t>Σ</a:t>
            </a:r>
            <a:r>
              <a:rPr lang="en-US" sz="1050" dirty="0" smtClean="0"/>
              <a:t>: Alphabet</a:t>
            </a:r>
            <a:endParaRPr lang="en-US" sz="1050" dirty="0"/>
          </a:p>
        </p:txBody>
      </p:sp>
      <p:sp>
        <p:nvSpPr>
          <p:cNvPr id="56" name="Rectangle 55"/>
          <p:cNvSpPr/>
          <p:nvPr/>
        </p:nvSpPr>
        <p:spPr>
          <a:xfrm>
            <a:off x="7819595" y="725621"/>
            <a:ext cx="1086280" cy="168969"/>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814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1000"/>
                                        <p:tgtEl>
                                          <p:spTgt spid="3">
                                            <p:txEl>
                                              <p:pRg st="1" end="1"/>
                                            </p:txEl>
                                          </p:spTgt>
                                        </p:tgtEl>
                                      </p:cBhvr>
                                    </p:animEffect>
                                    <p:anim calcmode="lin" valueType="num">
                                      <p:cBhvr>
                                        <p:cTn id="3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1000"/>
                                        <p:tgtEl>
                                          <p:spTgt spid="3">
                                            <p:txEl>
                                              <p:pRg st="2" end="2"/>
                                            </p:txEl>
                                          </p:spTgt>
                                        </p:tgtEl>
                                      </p:cBhvr>
                                    </p:animEffect>
                                    <p:anim calcmode="lin" valueType="num">
                                      <p:cBhvr>
                                        <p:cTn id="3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1000"/>
                                        <p:tgtEl>
                                          <p:spTgt spid="3">
                                            <p:txEl>
                                              <p:pRg st="4" end="4"/>
                                            </p:txEl>
                                          </p:spTgt>
                                        </p:tgtEl>
                                      </p:cBhvr>
                                    </p:animEffect>
                                    <p:anim calcmode="lin" valueType="num">
                                      <p:cBhvr>
                                        <p:cTn id="4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1000"/>
                                        <p:tgtEl>
                                          <p:spTgt spid="3">
                                            <p:txEl>
                                              <p:pRg st="6" end="6"/>
                                            </p:txEl>
                                          </p:spTgt>
                                        </p:tgtEl>
                                      </p:cBhvr>
                                    </p:animEffect>
                                    <p:anim calcmode="lin" valueType="num">
                                      <p:cBhvr>
                                        <p:cTn id="5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P spid="16" grpId="0" animBg="1"/>
      <p:bldP spid="17" grpId="0" animBg="1"/>
      <p:bldP spid="53" grpId="0"/>
      <p:bldP spid="54" grpId="0" animBg="1"/>
      <p:bldP spid="55"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2560" cy="599760"/>
          </a:xfrm>
          <a:prstGeom prst="rect">
            <a:avLst/>
          </a:prstGeom>
          <a:solidFill>
            <a:srgbClr val="E5F9FF"/>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124" name="CustomShape 1"/>
          <p:cNvSpPr/>
          <p:nvPr/>
        </p:nvSpPr>
        <p:spPr>
          <a:xfrm>
            <a:off x="0" y="0"/>
            <a:ext cx="9142560" cy="608040"/>
          </a:xfrm>
          <a:prstGeom prst="rect">
            <a:avLst/>
          </a:prstGeom>
          <a:noFill/>
          <a:ln>
            <a:noFill/>
          </a:ln>
          <a:effectLst/>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200" b="0" strike="noStrike" spc="-1" dirty="0" smtClean="0">
                <a:solidFill>
                  <a:srgbClr val="00A6D6"/>
                </a:solidFill>
                <a:uFill>
                  <a:solidFill>
                    <a:srgbClr val="FFFFFF"/>
                  </a:solidFill>
                </a:uFill>
                <a:latin typeface="Arial" panose="020B0604020202020204" pitchFamily="34" charset="0"/>
                <a:ea typeface="DejaVu Sans"/>
                <a:cs typeface="Arial" panose="020B0604020202020204" pitchFamily="34" charset="0"/>
              </a:rPr>
              <a:t>Presentation overview</a:t>
            </a:r>
            <a:endParaRPr lang="en-IN" sz="1600" b="0" strike="noStrike"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0" y="609600"/>
            <a:ext cx="9144000" cy="39370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00A6D6"/>
              </a:buClr>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a:p>
            <a:r>
              <a:rPr lang="en-US" dirty="0" smtClean="0"/>
              <a:t>Introduction </a:t>
            </a:r>
          </a:p>
          <a:p>
            <a:r>
              <a:rPr lang="en-US" dirty="0" smtClean="0"/>
              <a:t>Algorithm Implementation</a:t>
            </a:r>
          </a:p>
          <a:p>
            <a:r>
              <a:rPr lang="en-US" dirty="0" smtClean="0"/>
              <a:t>Results</a:t>
            </a:r>
          </a:p>
          <a:p>
            <a:r>
              <a:rPr lang="en-US" dirty="0" smtClean="0"/>
              <a:t>Conclusion</a:t>
            </a:r>
            <a:endParaRPr lang="en-US" dirty="0" smtClean="0"/>
          </a:p>
          <a:p>
            <a:r>
              <a:rPr lang="en-US" dirty="0" smtClean="0"/>
              <a:t>Questions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fade">
                                      <p:cBhvr>
                                        <p:cTn id="15" dur="1000"/>
                                        <p:tgtEl>
                                          <p:spTgt spid="15">
                                            <p:txEl>
                                              <p:pRg st="1" end="1"/>
                                            </p:txEl>
                                          </p:spTgt>
                                        </p:tgtEl>
                                      </p:cBhvr>
                                    </p:animEffect>
                                    <p:anim calcmode="lin" valueType="num">
                                      <p:cBhvr>
                                        <p:cTn id="16"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7"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1000"/>
                                        <p:tgtEl>
                                          <p:spTgt spid="15">
                                            <p:txEl>
                                              <p:pRg st="2" end="2"/>
                                            </p:txEl>
                                          </p:spTgt>
                                        </p:tgtEl>
                                      </p:cBhvr>
                                    </p:animEffect>
                                    <p:anim calcmode="lin" valueType="num">
                                      <p:cBhvr>
                                        <p:cTn id="23"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fade">
                                      <p:cBhvr>
                                        <p:cTn id="29" dur="1000"/>
                                        <p:tgtEl>
                                          <p:spTgt spid="15">
                                            <p:txEl>
                                              <p:pRg st="3" end="3"/>
                                            </p:txEl>
                                          </p:spTgt>
                                        </p:tgtEl>
                                      </p:cBhvr>
                                    </p:animEffect>
                                    <p:anim calcmode="lin" valueType="num">
                                      <p:cBhvr>
                                        <p:cTn id="30"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5">
                                            <p:txEl>
                                              <p:pRg st="4" end="4"/>
                                            </p:txEl>
                                          </p:spTgt>
                                        </p:tgtEl>
                                        <p:attrNameLst>
                                          <p:attrName>style.visibility</p:attrName>
                                        </p:attrNameLst>
                                      </p:cBhvr>
                                      <p:to>
                                        <p:strVal val="visible"/>
                                      </p:to>
                                    </p:set>
                                    <p:animEffect transition="in" filter="fade">
                                      <p:cBhvr>
                                        <p:cTn id="36" dur="1000"/>
                                        <p:tgtEl>
                                          <p:spTgt spid="15">
                                            <p:txEl>
                                              <p:pRg st="4" end="4"/>
                                            </p:txEl>
                                          </p:spTgt>
                                        </p:tgtEl>
                                      </p:cBhvr>
                                    </p:animEffect>
                                    <p:anim calcmode="lin" valueType="num">
                                      <p:cBhvr>
                                        <p:cTn id="37"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5">
                                            <p:txEl>
                                              <p:pRg st="5" end="5"/>
                                            </p:txEl>
                                          </p:spTgt>
                                        </p:tgtEl>
                                        <p:attrNameLst>
                                          <p:attrName>style.visibility</p:attrName>
                                        </p:attrNameLst>
                                      </p:cBhvr>
                                      <p:to>
                                        <p:strVal val="visible"/>
                                      </p:to>
                                    </p:set>
                                    <p:animEffect transition="in" filter="fade">
                                      <p:cBhvr>
                                        <p:cTn id="43" dur="1000"/>
                                        <p:tgtEl>
                                          <p:spTgt spid="15">
                                            <p:txEl>
                                              <p:pRg st="5" end="5"/>
                                            </p:txEl>
                                          </p:spTgt>
                                        </p:tgtEl>
                                      </p:cBhvr>
                                    </p:animEffect>
                                    <p:anim calcmode="lin" valueType="num">
                                      <p:cBhvr>
                                        <p:cTn id="44"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4" grpId="0"/>
      <p:bldP spid="1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sz="1400" dirty="0" smtClean="0"/>
          </a:p>
          <a:p>
            <a:r>
              <a:rPr lang="en-US" sz="1400" dirty="0" smtClean="0"/>
              <a:t>Why so few Q-Algorithms?</a:t>
            </a:r>
          </a:p>
          <a:p>
            <a:pPr lvl="1"/>
            <a:r>
              <a:rPr lang="en-US" sz="1200" dirty="0" smtClean="0"/>
              <a:t>needs to be better than All Classical equivalents</a:t>
            </a:r>
          </a:p>
          <a:p>
            <a:pPr lvl="1"/>
            <a:r>
              <a:rPr lang="en-US" sz="1200" dirty="0" smtClean="0"/>
              <a:t>{</a:t>
            </a:r>
            <a:r>
              <a:rPr lang="en-US" sz="1200" dirty="0" err="1" smtClean="0"/>
              <a:t>H,Toffoli</a:t>
            </a:r>
            <a:r>
              <a:rPr lang="en-US" sz="1200" dirty="0" smtClean="0"/>
              <a:t>} is Universal Gate Set</a:t>
            </a:r>
          </a:p>
          <a:p>
            <a:pPr lvl="1"/>
            <a:r>
              <a:rPr lang="en-US" sz="1200" dirty="0" smtClean="0"/>
              <a:t>Fundamentally different from Classical Algo.</a:t>
            </a:r>
          </a:p>
          <a:p>
            <a:pPr marL="457200" lvl="1" indent="0">
              <a:buNone/>
            </a:pPr>
            <a:endParaRPr lang="en-US" sz="1200" dirty="0" smtClean="0"/>
          </a:p>
          <a:p>
            <a:pPr lvl="1"/>
            <a:endParaRPr lang="en-US" sz="1200" dirty="0" smtClean="0"/>
          </a:p>
          <a:p>
            <a:r>
              <a:rPr lang="en-US" sz="1400" dirty="0" smtClean="0"/>
              <a:t>What it means for an algorithm to be (Shor/)Grover-like?</a:t>
            </a:r>
            <a:endParaRPr lang="en-US" sz="1400" dirty="0"/>
          </a:p>
          <a:p>
            <a:pPr lvl="1"/>
            <a:r>
              <a:rPr lang="en-US" sz="1200" dirty="0" smtClean="0"/>
              <a:t>Depends on (QFT/)Amplitude Amplification</a:t>
            </a:r>
          </a:p>
          <a:p>
            <a:pPr lvl="1"/>
            <a:endParaRPr lang="en-US" sz="1200" dirty="0" smtClean="0"/>
          </a:p>
          <a:p>
            <a:r>
              <a:rPr lang="en-US" sz="1400" dirty="0" smtClean="0"/>
              <a:t>Promising Candidates</a:t>
            </a:r>
          </a:p>
          <a:p>
            <a:pPr lvl="1"/>
            <a:r>
              <a:rPr lang="en-US" sz="1200" dirty="0" smtClean="0"/>
              <a:t>Quantum Associative Memory (D. Ventura et al.)</a:t>
            </a:r>
          </a:p>
          <a:p>
            <a:pPr lvl="2"/>
            <a:r>
              <a:rPr lang="en-US" sz="1200" dirty="0" smtClean="0"/>
              <a:t>return the nearest match to the search string</a:t>
            </a:r>
          </a:p>
          <a:p>
            <a:pPr lvl="2"/>
            <a:r>
              <a:rPr lang="en-US" sz="1200" dirty="0" smtClean="0"/>
              <a:t>based on Quantum Phone Directory; Quantum Perceptron Model</a:t>
            </a:r>
            <a:endParaRPr lang="en-US" sz="1400" dirty="0" smtClean="0"/>
          </a:p>
          <a:p>
            <a:pPr lvl="1"/>
            <a:r>
              <a:rPr lang="en-US" sz="1200" dirty="0" smtClean="0"/>
              <a:t>Quantum Pattern Matching (P. </a:t>
            </a:r>
            <a:r>
              <a:rPr lang="en-US" sz="1200" dirty="0" err="1" smtClean="0"/>
              <a:t>Mateas</a:t>
            </a:r>
            <a:r>
              <a:rPr lang="en-US" sz="1200" dirty="0" smtClean="0"/>
              <a:t> et al.)</a:t>
            </a:r>
          </a:p>
          <a:p>
            <a:pPr lvl="2"/>
            <a:r>
              <a:rPr lang="en-US" sz="1200" dirty="0" smtClean="0"/>
              <a:t>return index of a sub-string</a:t>
            </a:r>
          </a:p>
          <a:p>
            <a:pPr lvl="2"/>
            <a:endParaRPr lang="en-US" sz="1200" dirty="0" smtClean="0"/>
          </a:p>
          <a:p>
            <a:pPr lvl="1"/>
            <a:endParaRPr lang="en-US" sz="1200" dirty="0" smtClean="0"/>
          </a:p>
          <a:p>
            <a:endParaRPr lang="en-US" sz="1400" dirty="0"/>
          </a:p>
        </p:txBody>
      </p:sp>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Grover-like</a:t>
            </a:r>
            <a:endParaRPr lang="en-US" sz="3200" dirty="0">
              <a:latin typeface="Arial" panose="020B0604020202020204" pitchFamily="34" charset="0"/>
              <a:cs typeface="Arial" panose="020B0604020202020204" pitchFamily="34" charset="0"/>
            </a:endParaRPr>
          </a:p>
        </p:txBody>
      </p:sp>
      <p:grpSp>
        <p:nvGrpSpPr>
          <p:cNvPr id="4" name="Group 3"/>
          <p:cNvGrpSpPr/>
          <p:nvPr/>
        </p:nvGrpSpPr>
        <p:grpSpPr>
          <a:xfrm>
            <a:off x="4158850" y="676099"/>
            <a:ext cx="4882778" cy="1982266"/>
            <a:chOff x="4146658" y="773635"/>
            <a:chExt cx="4882778" cy="1982266"/>
          </a:xfrm>
        </p:grpSpPr>
        <p:sp>
          <p:nvSpPr>
            <p:cNvPr id="30" name="Oval 29"/>
            <p:cNvSpPr/>
            <p:nvPr/>
          </p:nvSpPr>
          <p:spPr>
            <a:xfrm>
              <a:off x="6925035" y="1781755"/>
              <a:ext cx="733806" cy="733806"/>
            </a:xfrm>
            <a:prstGeom prst="ellipse">
              <a:avLst/>
            </a:prstGeom>
            <a:blipFill dpi="0" rotWithShape="1">
              <a:blip r:embed="rId3">
                <a:alphaModFix amt="8000"/>
              </a:blip>
              <a:srcRect/>
              <a:stretch>
                <a:fillRect/>
              </a:stretch>
            </a:blip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solidFill>
                  <a:schemeClr val="accent4">
                    <a:lumMod val="50000"/>
                  </a:schemeClr>
                </a:solidFill>
              </a:endParaRPr>
            </a:p>
          </p:txBody>
        </p:sp>
        <p:sp>
          <p:nvSpPr>
            <p:cNvPr id="32" name="Oval 31"/>
            <p:cNvSpPr/>
            <p:nvPr/>
          </p:nvSpPr>
          <p:spPr>
            <a:xfrm>
              <a:off x="5288428" y="1083875"/>
              <a:ext cx="733806" cy="733806"/>
            </a:xfrm>
            <a:prstGeom prst="ellipse">
              <a:avLst/>
            </a:prstGeom>
            <a:blipFill dpi="0" rotWithShape="1">
              <a:blip r:embed="rId3">
                <a:alphaModFix amt="8000"/>
              </a:blip>
              <a:srcRect/>
              <a:stretch>
                <a:fillRect/>
              </a:stretch>
            </a:blip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solidFill>
                  <a:schemeClr val="accent4">
                    <a:lumMod val="50000"/>
                  </a:schemeClr>
                </a:solidFill>
              </a:endParaRPr>
            </a:p>
          </p:txBody>
        </p:sp>
        <p:sp>
          <p:nvSpPr>
            <p:cNvPr id="34" name="Rounded Rectangle 33"/>
            <p:cNvSpPr/>
            <p:nvPr/>
          </p:nvSpPr>
          <p:spPr>
            <a:xfrm>
              <a:off x="4146658" y="1253319"/>
              <a:ext cx="1034898" cy="1015170"/>
            </a:xfrm>
            <a:prstGeom prst="roundRect">
              <a:avLst/>
            </a:prstGeom>
            <a:solidFill>
              <a:srgbClr val="CCFF33">
                <a:alpha val="8000"/>
              </a:srgbClr>
            </a:solidFill>
            <a:ln w="6350">
              <a:solidFill>
                <a:srgbClr val="33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accent3">
                      <a:lumMod val="50000"/>
                    </a:schemeClr>
                  </a:solidFill>
                  <a:latin typeface="+mj-lt"/>
                </a:rPr>
                <a:t>Classical</a:t>
              </a:r>
              <a:br>
                <a:rPr lang="en-US" sz="900" dirty="0">
                  <a:solidFill>
                    <a:schemeClr val="accent3">
                      <a:lumMod val="50000"/>
                    </a:schemeClr>
                  </a:solidFill>
                  <a:latin typeface="+mj-lt"/>
                </a:rPr>
              </a:br>
              <a:r>
                <a:rPr lang="en-US" sz="900" dirty="0">
                  <a:solidFill>
                    <a:schemeClr val="accent3">
                      <a:lumMod val="50000"/>
                    </a:schemeClr>
                  </a:solidFill>
                  <a:latin typeface="+mj-lt"/>
                </a:rPr>
                <a:t>Pre-processing</a:t>
              </a:r>
              <a:br>
                <a:rPr lang="en-US" sz="900" dirty="0">
                  <a:solidFill>
                    <a:schemeClr val="accent3">
                      <a:lumMod val="50000"/>
                    </a:schemeClr>
                  </a:solidFill>
                  <a:latin typeface="+mj-lt"/>
                </a:rPr>
              </a:br>
              <a:endParaRPr lang="en-US" sz="900" dirty="0">
                <a:solidFill>
                  <a:schemeClr val="accent3">
                    <a:lumMod val="50000"/>
                  </a:schemeClr>
                </a:solidFill>
                <a:latin typeface="+mj-lt"/>
              </a:endParaRPr>
            </a:p>
            <a:p>
              <a:r>
                <a:rPr lang="en-US" sz="900" i="1" dirty="0">
                  <a:solidFill>
                    <a:schemeClr val="accent3">
                      <a:lumMod val="50000"/>
                    </a:schemeClr>
                  </a:solidFill>
                  <a:latin typeface="+mj-lt"/>
                </a:rPr>
                <a:t>Encode States</a:t>
              </a:r>
              <a:br>
                <a:rPr lang="en-US" sz="900" i="1" dirty="0">
                  <a:solidFill>
                    <a:schemeClr val="accent3">
                      <a:lumMod val="50000"/>
                    </a:schemeClr>
                  </a:solidFill>
                  <a:latin typeface="+mj-lt"/>
                </a:rPr>
              </a:br>
              <a:r>
                <a:rPr lang="en-US" sz="900" i="1" dirty="0">
                  <a:solidFill>
                    <a:schemeClr val="accent3">
                      <a:lumMod val="50000"/>
                    </a:schemeClr>
                  </a:solidFill>
                  <a:latin typeface="+mj-lt"/>
                </a:rPr>
                <a:t>in Superposition</a:t>
              </a:r>
            </a:p>
          </p:txBody>
        </p:sp>
        <p:sp>
          <p:nvSpPr>
            <p:cNvPr id="36" name="Rounded Rectangle 35"/>
            <p:cNvSpPr/>
            <p:nvPr/>
          </p:nvSpPr>
          <p:spPr>
            <a:xfrm>
              <a:off x="7994110" y="1256655"/>
              <a:ext cx="1035326" cy="1016225"/>
            </a:xfrm>
            <a:prstGeom prst="roundRect">
              <a:avLst/>
            </a:prstGeom>
            <a:solidFill>
              <a:srgbClr val="CCFF33">
                <a:alpha val="8000"/>
              </a:srgbClr>
            </a:solidFill>
            <a:ln w="6350">
              <a:solidFill>
                <a:srgbClr val="3366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dirty="0">
                  <a:solidFill>
                    <a:schemeClr val="accent3">
                      <a:lumMod val="50000"/>
                    </a:schemeClr>
                  </a:solidFill>
                  <a:latin typeface="+mj-lt"/>
                </a:rPr>
                <a:t>Classical</a:t>
              </a:r>
              <a:br>
                <a:rPr lang="en-US" sz="900" dirty="0">
                  <a:solidFill>
                    <a:schemeClr val="accent3">
                      <a:lumMod val="50000"/>
                    </a:schemeClr>
                  </a:solidFill>
                  <a:latin typeface="+mj-lt"/>
                </a:rPr>
              </a:br>
              <a:r>
                <a:rPr lang="en-US" sz="900" dirty="0">
                  <a:solidFill>
                    <a:schemeClr val="accent3">
                      <a:lumMod val="50000"/>
                    </a:schemeClr>
                  </a:solidFill>
                  <a:latin typeface="+mj-lt"/>
                </a:rPr>
                <a:t>Post-processing</a:t>
              </a:r>
              <a:br>
                <a:rPr lang="en-US" sz="900" dirty="0">
                  <a:solidFill>
                    <a:schemeClr val="accent3">
                      <a:lumMod val="50000"/>
                    </a:schemeClr>
                  </a:solidFill>
                  <a:latin typeface="+mj-lt"/>
                </a:rPr>
              </a:br>
              <a:r>
                <a:rPr lang="en-US" sz="900" dirty="0">
                  <a:solidFill>
                    <a:schemeClr val="accent3">
                      <a:lumMod val="50000"/>
                    </a:schemeClr>
                  </a:solidFill>
                  <a:latin typeface="+mj-lt"/>
                </a:rPr>
                <a:t/>
              </a:r>
              <a:br>
                <a:rPr lang="en-US" sz="900" dirty="0">
                  <a:solidFill>
                    <a:schemeClr val="accent3">
                      <a:lumMod val="50000"/>
                    </a:schemeClr>
                  </a:solidFill>
                  <a:latin typeface="+mj-lt"/>
                </a:rPr>
              </a:br>
              <a:r>
                <a:rPr lang="en-US" sz="900" i="1" dirty="0">
                  <a:solidFill>
                    <a:schemeClr val="accent3">
                      <a:lumMod val="50000"/>
                    </a:schemeClr>
                  </a:solidFill>
                  <a:latin typeface="+mj-lt"/>
                </a:rPr>
                <a:t>Distill the</a:t>
              </a:r>
              <a:br>
                <a:rPr lang="en-US" sz="900" i="1" dirty="0">
                  <a:solidFill>
                    <a:schemeClr val="accent3">
                      <a:lumMod val="50000"/>
                    </a:schemeClr>
                  </a:solidFill>
                  <a:latin typeface="+mj-lt"/>
                </a:rPr>
              </a:br>
              <a:r>
                <a:rPr lang="en-US" sz="900" i="1" dirty="0">
                  <a:solidFill>
                    <a:schemeClr val="accent3">
                      <a:lumMod val="50000"/>
                    </a:schemeClr>
                  </a:solidFill>
                  <a:latin typeface="+mj-lt"/>
                </a:rPr>
                <a:t>Solution State</a:t>
              </a:r>
            </a:p>
          </p:txBody>
        </p:sp>
        <p:pic>
          <p:nvPicPr>
            <p:cNvPr id="38" name="Picture 8" descr="Image result for quantum computer clipart"/>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l="6230" t="8215" r="6007" b="24076"/>
            <a:stretch/>
          </p:blipFill>
          <p:spPr bwMode="auto">
            <a:xfrm>
              <a:off x="6032137" y="950092"/>
              <a:ext cx="1099863" cy="848537"/>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p:cNvSpPr/>
            <p:nvPr/>
          </p:nvSpPr>
          <p:spPr>
            <a:xfrm>
              <a:off x="5512580" y="1781755"/>
              <a:ext cx="733806" cy="733806"/>
            </a:xfrm>
            <a:prstGeom prst="ellipse">
              <a:avLst/>
            </a:prstGeom>
            <a:blipFill dpi="0" rotWithShape="1">
              <a:blip r:embed="rId3">
                <a:alphaModFix amt="8000"/>
              </a:blip>
              <a:srcRect/>
              <a:stretch>
                <a:fillRect/>
              </a:stretch>
            </a:blip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solidFill>
                  <a:schemeClr val="accent4">
                    <a:lumMod val="50000"/>
                  </a:schemeClr>
                </a:solidFill>
              </a:endParaRPr>
            </a:p>
          </p:txBody>
        </p:sp>
        <p:sp>
          <p:nvSpPr>
            <p:cNvPr id="40" name="Oval 39"/>
            <p:cNvSpPr/>
            <p:nvPr/>
          </p:nvSpPr>
          <p:spPr>
            <a:xfrm>
              <a:off x="6220374" y="1975271"/>
              <a:ext cx="734331" cy="734331"/>
            </a:xfrm>
            <a:prstGeom prst="ellipse">
              <a:avLst/>
            </a:prstGeom>
            <a:blipFill dpi="0" rotWithShape="1">
              <a:blip r:embed="rId3">
                <a:alphaModFix amt="8000"/>
              </a:blip>
              <a:srcRect/>
              <a:stretch>
                <a:fillRect/>
              </a:stretch>
            </a:blip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solidFill>
                  <a:schemeClr val="accent4">
                    <a:lumMod val="50000"/>
                  </a:schemeClr>
                </a:solidFill>
              </a:endParaRPr>
            </a:p>
          </p:txBody>
        </p:sp>
        <p:sp>
          <p:nvSpPr>
            <p:cNvPr id="41" name="TextBox 40"/>
            <p:cNvSpPr txBox="1"/>
            <p:nvPr/>
          </p:nvSpPr>
          <p:spPr>
            <a:xfrm>
              <a:off x="5556975" y="1909761"/>
              <a:ext cx="645555" cy="507831"/>
            </a:xfrm>
            <a:prstGeom prst="rect">
              <a:avLst/>
            </a:prstGeom>
            <a:noFill/>
          </p:spPr>
          <p:txBody>
            <a:bodyPr wrap="square" rtlCol="0">
              <a:spAutoFit/>
            </a:bodyPr>
            <a:lstStyle>
              <a:defPPr>
                <a:defRPr lang="en-US"/>
              </a:defPPr>
              <a:lvl1pPr algn="ctr">
                <a:defRPr sz="1600">
                  <a:solidFill>
                    <a:schemeClr val="accent1">
                      <a:lumMod val="50000"/>
                    </a:schemeClr>
                  </a:solidFill>
                </a:defRPr>
              </a:lvl1pPr>
            </a:lstStyle>
            <a:p>
              <a:r>
                <a:rPr lang="en-US" sz="900" dirty="0">
                  <a:solidFill>
                    <a:schemeClr val="accent4">
                      <a:lumMod val="50000"/>
                    </a:schemeClr>
                  </a:solidFill>
                </a:rPr>
                <a:t>Hidden</a:t>
              </a:r>
              <a:br>
                <a:rPr lang="en-US" sz="900" dirty="0">
                  <a:solidFill>
                    <a:schemeClr val="accent4">
                      <a:lumMod val="50000"/>
                    </a:schemeClr>
                  </a:solidFill>
                </a:rPr>
              </a:br>
              <a:r>
                <a:rPr lang="en-US" sz="900" dirty="0">
                  <a:solidFill>
                    <a:schemeClr val="accent4">
                      <a:lumMod val="50000"/>
                    </a:schemeClr>
                  </a:solidFill>
                </a:rPr>
                <a:t>Subgroup</a:t>
              </a:r>
              <a:br>
                <a:rPr lang="en-US" sz="900" dirty="0">
                  <a:solidFill>
                    <a:schemeClr val="accent4">
                      <a:lumMod val="50000"/>
                    </a:schemeClr>
                  </a:solidFill>
                </a:rPr>
              </a:br>
              <a:r>
                <a:rPr lang="en-US" sz="900" dirty="0">
                  <a:solidFill>
                    <a:schemeClr val="accent4">
                      <a:lumMod val="50000"/>
                    </a:schemeClr>
                  </a:solidFill>
                </a:rPr>
                <a:t>Problems</a:t>
              </a:r>
            </a:p>
          </p:txBody>
        </p:sp>
        <p:sp>
          <p:nvSpPr>
            <p:cNvPr id="42" name="TextBox 41"/>
            <p:cNvSpPr txBox="1"/>
            <p:nvPr/>
          </p:nvSpPr>
          <p:spPr>
            <a:xfrm>
              <a:off x="6964216" y="2044783"/>
              <a:ext cx="655445" cy="230832"/>
            </a:xfrm>
            <a:prstGeom prst="rect">
              <a:avLst/>
            </a:prstGeom>
            <a:noFill/>
          </p:spPr>
          <p:txBody>
            <a:bodyPr wrap="square" rtlCol="0">
              <a:spAutoFit/>
            </a:bodyPr>
            <a:lstStyle/>
            <a:p>
              <a:pPr algn="ctr"/>
              <a:r>
                <a:rPr lang="en-US" sz="900" dirty="0">
                  <a:solidFill>
                    <a:schemeClr val="accent4">
                      <a:lumMod val="50000"/>
                    </a:schemeClr>
                  </a:solidFill>
                </a:rPr>
                <a:t>Annealing</a:t>
              </a:r>
            </a:p>
          </p:txBody>
        </p:sp>
        <p:sp>
          <p:nvSpPr>
            <p:cNvPr id="44" name="TextBox 43"/>
            <p:cNvSpPr txBox="1"/>
            <p:nvPr/>
          </p:nvSpPr>
          <p:spPr>
            <a:xfrm>
              <a:off x="6162345" y="2169311"/>
              <a:ext cx="850389" cy="369332"/>
            </a:xfrm>
            <a:prstGeom prst="rect">
              <a:avLst/>
            </a:prstGeom>
            <a:noFill/>
          </p:spPr>
          <p:txBody>
            <a:bodyPr wrap="square" rtlCol="0">
              <a:spAutoFit/>
            </a:bodyPr>
            <a:lstStyle>
              <a:defPPr>
                <a:defRPr lang="en-US"/>
              </a:defPPr>
              <a:lvl1pPr algn="ctr">
                <a:defRPr sz="1600">
                  <a:solidFill>
                    <a:schemeClr val="accent1">
                      <a:lumMod val="50000"/>
                    </a:schemeClr>
                  </a:solidFill>
                </a:defRPr>
              </a:lvl1pPr>
            </a:lstStyle>
            <a:p>
              <a:r>
                <a:rPr lang="en-US" sz="900" dirty="0">
                  <a:solidFill>
                    <a:schemeClr val="accent4">
                      <a:lumMod val="50000"/>
                    </a:schemeClr>
                  </a:solidFill>
                </a:rPr>
                <a:t>Amplitude</a:t>
              </a:r>
              <a:br>
                <a:rPr lang="en-US" sz="900" dirty="0">
                  <a:solidFill>
                    <a:schemeClr val="accent4">
                      <a:lumMod val="50000"/>
                    </a:schemeClr>
                  </a:solidFill>
                </a:rPr>
              </a:br>
              <a:r>
                <a:rPr lang="en-US" sz="900" dirty="0">
                  <a:solidFill>
                    <a:schemeClr val="accent4">
                      <a:lumMod val="50000"/>
                    </a:schemeClr>
                  </a:solidFill>
                </a:rPr>
                <a:t>Amplification</a:t>
              </a:r>
            </a:p>
          </p:txBody>
        </p:sp>
        <p:sp>
          <p:nvSpPr>
            <p:cNvPr id="56" name="TextBox 55"/>
            <p:cNvSpPr txBox="1"/>
            <p:nvPr/>
          </p:nvSpPr>
          <p:spPr>
            <a:xfrm>
              <a:off x="5332554" y="1285457"/>
              <a:ext cx="645555" cy="369332"/>
            </a:xfrm>
            <a:prstGeom prst="rect">
              <a:avLst/>
            </a:prstGeom>
            <a:noFill/>
          </p:spPr>
          <p:txBody>
            <a:bodyPr wrap="square" rtlCol="0">
              <a:spAutoFit/>
            </a:bodyPr>
            <a:lstStyle>
              <a:defPPr>
                <a:defRPr lang="en-US"/>
              </a:defPPr>
              <a:lvl1pPr algn="ctr">
                <a:defRPr sz="1600">
                  <a:solidFill>
                    <a:schemeClr val="accent1">
                      <a:lumMod val="50000"/>
                    </a:schemeClr>
                  </a:solidFill>
                </a:defRPr>
              </a:lvl1pPr>
            </a:lstStyle>
            <a:p>
              <a:r>
                <a:rPr lang="en-US" sz="900" dirty="0">
                  <a:solidFill>
                    <a:schemeClr val="accent4">
                      <a:lumMod val="50000"/>
                    </a:schemeClr>
                  </a:solidFill>
                </a:rPr>
                <a:t>Quantum Walk</a:t>
              </a:r>
            </a:p>
          </p:txBody>
        </p:sp>
        <p:sp>
          <p:nvSpPr>
            <p:cNvPr id="57" name="Oval 56"/>
            <p:cNvSpPr/>
            <p:nvPr/>
          </p:nvSpPr>
          <p:spPr>
            <a:xfrm>
              <a:off x="7154095" y="1083875"/>
              <a:ext cx="733806" cy="733806"/>
            </a:xfrm>
            <a:prstGeom prst="ellipse">
              <a:avLst/>
            </a:prstGeom>
            <a:blipFill dpi="0" rotWithShape="1">
              <a:blip r:embed="rId3">
                <a:alphaModFix amt="8000"/>
              </a:blip>
              <a:srcRect/>
              <a:stretch>
                <a:fillRect/>
              </a:stretch>
            </a:blipFill>
            <a:ln w="6350">
              <a:solidFill>
                <a:srgbClr val="00206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8" dirty="0">
                <a:solidFill>
                  <a:schemeClr val="accent4">
                    <a:lumMod val="50000"/>
                  </a:schemeClr>
                </a:solidFill>
              </a:endParaRPr>
            </a:p>
          </p:txBody>
        </p:sp>
        <p:sp>
          <p:nvSpPr>
            <p:cNvPr id="58" name="TextBox 57"/>
            <p:cNvSpPr txBox="1"/>
            <p:nvPr/>
          </p:nvSpPr>
          <p:spPr>
            <a:xfrm>
              <a:off x="7182541" y="1280263"/>
              <a:ext cx="693935" cy="369332"/>
            </a:xfrm>
            <a:prstGeom prst="rect">
              <a:avLst/>
            </a:prstGeom>
            <a:noFill/>
          </p:spPr>
          <p:txBody>
            <a:bodyPr wrap="square" rtlCol="0">
              <a:spAutoFit/>
            </a:bodyPr>
            <a:lstStyle/>
            <a:p>
              <a:pPr algn="ctr"/>
              <a:r>
                <a:rPr lang="en-US" sz="900" dirty="0">
                  <a:solidFill>
                    <a:schemeClr val="accent4">
                      <a:lumMod val="50000"/>
                    </a:schemeClr>
                  </a:solidFill>
                </a:rPr>
                <a:t>Physical</a:t>
              </a:r>
              <a:br>
                <a:rPr lang="en-US" sz="900" dirty="0">
                  <a:solidFill>
                    <a:schemeClr val="accent4">
                      <a:lumMod val="50000"/>
                    </a:schemeClr>
                  </a:solidFill>
                </a:rPr>
              </a:br>
              <a:r>
                <a:rPr lang="en-US" sz="900" dirty="0">
                  <a:solidFill>
                    <a:schemeClr val="accent4">
                      <a:lumMod val="50000"/>
                    </a:schemeClr>
                  </a:solidFill>
                </a:rPr>
                <a:t>Simulation</a:t>
              </a:r>
            </a:p>
          </p:txBody>
        </p:sp>
        <p:sp>
          <p:nvSpPr>
            <p:cNvPr id="61" name="Rounded Rectangle 60"/>
            <p:cNvSpPr/>
            <p:nvPr/>
          </p:nvSpPr>
          <p:spPr>
            <a:xfrm>
              <a:off x="5041901" y="773635"/>
              <a:ext cx="3086100" cy="1982266"/>
            </a:xfrm>
            <a:prstGeom prst="roundRect">
              <a:avLst/>
            </a:prstGeom>
            <a:solidFill>
              <a:srgbClr val="7030A0">
                <a:alpha val="3000"/>
              </a:srgbClr>
            </a:solid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4">
                      <a:lumMod val="50000"/>
                    </a:schemeClr>
                  </a:solidFill>
                  <a:latin typeface="+mj-lt"/>
                </a:rPr>
                <a:t>Quantum </a:t>
              </a:r>
              <a:r>
                <a:rPr lang="en-US" sz="900" dirty="0" smtClean="0">
                  <a:solidFill>
                    <a:schemeClr val="accent4">
                      <a:lumMod val="50000"/>
                    </a:schemeClr>
                  </a:solidFill>
                  <a:latin typeface="+mj-lt"/>
                </a:rPr>
                <a:t>Kernel</a:t>
              </a:r>
            </a:p>
            <a:p>
              <a:pPr algn="ctr"/>
              <a:endParaRPr lang="en-US" sz="900" dirty="0" smtClean="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smtClean="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smtClean="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smtClean="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a:solidFill>
                  <a:schemeClr val="accent4">
                    <a:lumMod val="50000"/>
                  </a:schemeClr>
                </a:solidFill>
                <a:latin typeface="+mj-lt"/>
              </a:endParaRPr>
            </a:p>
            <a:p>
              <a:pPr algn="ctr"/>
              <a:endParaRPr lang="en-US" sz="900" dirty="0">
                <a:solidFill>
                  <a:schemeClr val="accent4">
                    <a:lumMod val="50000"/>
                  </a:schemeClr>
                </a:solidFill>
                <a:latin typeface="+mj-lt"/>
              </a:endParaRPr>
            </a:p>
          </p:txBody>
        </p:sp>
      </p:grpSp>
    </p:spTree>
    <p:extLst>
      <p:ext uri="{BB962C8B-B14F-4D97-AF65-F5344CB8AC3E}">
        <p14:creationId xmlns:p14="http://schemas.microsoft.com/office/powerpoint/2010/main" val="89263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1000"/>
                                        <p:tgtEl>
                                          <p:spTgt spid="3">
                                            <p:txEl>
                                              <p:pRg st="8" end="8"/>
                                            </p:txEl>
                                          </p:spTgt>
                                        </p:tgtEl>
                                      </p:cBhvr>
                                    </p:animEffect>
                                    <p:anim calcmode="lin" valueType="num">
                                      <p:cBhvr>
                                        <p:cTn id="4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fade">
                                      <p:cBhvr>
                                        <p:cTn id="49" dur="1000"/>
                                        <p:tgtEl>
                                          <p:spTgt spid="3">
                                            <p:txEl>
                                              <p:pRg st="10" end="10"/>
                                            </p:txEl>
                                          </p:spTgt>
                                        </p:tgtEl>
                                      </p:cBhvr>
                                    </p:animEffect>
                                    <p:anim calcmode="lin" valueType="num">
                                      <p:cBhvr>
                                        <p:cTn id="5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animEffect transition="in" filter="fade">
                                      <p:cBhvr>
                                        <p:cTn id="54" dur="1000"/>
                                        <p:tgtEl>
                                          <p:spTgt spid="3">
                                            <p:txEl>
                                              <p:pRg st="11" end="11"/>
                                            </p:txEl>
                                          </p:spTgt>
                                        </p:tgtEl>
                                      </p:cBhvr>
                                    </p:animEffect>
                                    <p:anim calcmode="lin" valueType="num">
                                      <p:cBhvr>
                                        <p:cTn id="55"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Effect transition="in" filter="fade">
                                      <p:cBhvr>
                                        <p:cTn id="59" dur="1000"/>
                                        <p:tgtEl>
                                          <p:spTgt spid="3">
                                            <p:txEl>
                                              <p:pRg st="12" end="12"/>
                                            </p:txEl>
                                          </p:spTgt>
                                        </p:tgtEl>
                                      </p:cBhvr>
                                    </p:animEffect>
                                    <p:anim calcmode="lin" valueType="num">
                                      <p:cBhvr>
                                        <p:cTn id="60"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3">
                                            <p:txEl>
                                              <p:pRg st="13" end="13"/>
                                            </p:txEl>
                                          </p:spTgt>
                                        </p:tgtEl>
                                        <p:attrNameLst>
                                          <p:attrName>style.visibility</p:attrName>
                                        </p:attrNameLst>
                                      </p:cBhvr>
                                      <p:to>
                                        <p:strVal val="visible"/>
                                      </p:to>
                                    </p:set>
                                    <p:animEffect transition="in" filter="fade">
                                      <p:cBhvr>
                                        <p:cTn id="64" dur="1000"/>
                                        <p:tgtEl>
                                          <p:spTgt spid="3">
                                            <p:txEl>
                                              <p:pRg st="13" end="13"/>
                                            </p:txEl>
                                          </p:spTgt>
                                        </p:tgtEl>
                                      </p:cBhvr>
                                    </p:animEffect>
                                    <p:anim calcmode="lin" valueType="num">
                                      <p:cBhvr>
                                        <p:cTn id="65"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66"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Effect transition="in" filter="fade">
                                      <p:cBhvr>
                                        <p:cTn id="69" dur="1000"/>
                                        <p:tgtEl>
                                          <p:spTgt spid="3">
                                            <p:txEl>
                                              <p:pRg st="14" end="14"/>
                                            </p:txEl>
                                          </p:spTgt>
                                        </p:tgtEl>
                                      </p:cBhvr>
                                    </p:animEffect>
                                    <p:anim calcmode="lin" valueType="num">
                                      <p:cBhvr>
                                        <p:cTn id="70"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71"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
                                            <p:txEl>
                                              <p:pRg st="15" end="15"/>
                                            </p:txEl>
                                          </p:spTgt>
                                        </p:tgtEl>
                                        <p:attrNameLst>
                                          <p:attrName>style.visibility</p:attrName>
                                        </p:attrNameLst>
                                      </p:cBhvr>
                                      <p:to>
                                        <p:strVal val="visible"/>
                                      </p:to>
                                    </p:set>
                                    <p:animEffect transition="in" filter="fade">
                                      <p:cBhvr>
                                        <p:cTn id="74" dur="1000"/>
                                        <p:tgtEl>
                                          <p:spTgt spid="3">
                                            <p:txEl>
                                              <p:pRg st="15" end="15"/>
                                            </p:txEl>
                                          </p:spTgt>
                                        </p:tgtEl>
                                      </p:cBhvr>
                                    </p:animEffect>
                                    <p:anim calcmode="lin" valueType="num">
                                      <p:cBhvr>
                                        <p:cTn id="75"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76"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latin typeface="Arial" panose="020B0604020202020204" pitchFamily="34" charset="0"/>
                <a:cs typeface="Arial" panose="020B0604020202020204" pitchFamily="34" charset="0"/>
              </a:rPr>
              <a:t>QuAM</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600" dirty="0" smtClean="0"/>
          </a:p>
          <a:p>
            <a:r>
              <a:rPr lang="en-US" sz="1600" dirty="0" smtClean="0"/>
              <a:t>Anatomy</a:t>
            </a:r>
          </a:p>
          <a:p>
            <a:endParaRPr lang="en-US" sz="1600" dirty="0"/>
          </a:p>
          <a:p>
            <a:r>
              <a:rPr lang="en-US" sz="1600" dirty="0" smtClean="0"/>
              <a:t>Pros</a:t>
            </a:r>
          </a:p>
          <a:p>
            <a:pPr lvl="1"/>
            <a:r>
              <a:rPr lang="en-US" sz="1400" dirty="0" smtClean="0"/>
              <a:t>RG and SR dependencies well segregated</a:t>
            </a:r>
          </a:p>
          <a:p>
            <a:pPr lvl="1"/>
            <a:r>
              <a:rPr lang="en-US" sz="1400" dirty="0" smtClean="0"/>
              <a:t>Suited for Partially known strings (Ins-Del-Gap)</a:t>
            </a:r>
          </a:p>
          <a:p>
            <a:pPr lvl="1"/>
            <a:r>
              <a:rPr lang="en-US" sz="1400" dirty="0" smtClean="0"/>
              <a:t>Good for Seed-&amp;-Extend </a:t>
            </a:r>
          </a:p>
          <a:p>
            <a:pPr lvl="1"/>
            <a:r>
              <a:rPr lang="en-US" sz="1400" dirty="0" smtClean="0"/>
              <a:t>Qubit scaling depends on SR and </a:t>
            </a:r>
            <a:r>
              <a:rPr lang="el-GR" sz="1400" dirty="0" smtClean="0"/>
              <a:t>Σ</a:t>
            </a:r>
            <a:r>
              <a:rPr lang="en-US" sz="1400" dirty="0" smtClean="0"/>
              <a:t> size (not RG size)</a:t>
            </a:r>
          </a:p>
          <a:p>
            <a:pPr lvl="1"/>
            <a:endParaRPr lang="en-US" sz="1400" dirty="0"/>
          </a:p>
          <a:p>
            <a:r>
              <a:rPr lang="en-US" sz="1600" dirty="0" smtClean="0"/>
              <a:t>Cons</a:t>
            </a:r>
          </a:p>
          <a:p>
            <a:pPr lvl="1"/>
            <a:r>
              <a:rPr lang="en-US" sz="1400" dirty="0" smtClean="0"/>
              <a:t>Gives back the SR, not its position in RG</a:t>
            </a:r>
          </a:p>
          <a:p>
            <a:pPr lvl="1"/>
            <a:r>
              <a:rPr lang="en-US" sz="1400" dirty="0" smtClean="0"/>
              <a:t>Recall is a Non-Unitary matrix/oracle (</a:t>
            </a:r>
            <a:r>
              <a:rPr lang="en-US" sz="1400" dirty="0" err="1" smtClean="0"/>
              <a:t>tbd</a:t>
            </a:r>
            <a:r>
              <a:rPr lang="en-US" sz="1400" dirty="0" smtClean="0"/>
              <a:t>: has an Unitary version)</a:t>
            </a:r>
          </a:p>
          <a:p>
            <a:pPr lvl="1"/>
            <a:r>
              <a:rPr lang="en-US" sz="1400" dirty="0" smtClean="0"/>
              <a:t>RG needs to be split into SR size blocks for storing</a:t>
            </a:r>
            <a:endParaRPr lang="en-US" sz="1400" dirty="0"/>
          </a:p>
        </p:txBody>
      </p:sp>
      <p:grpSp>
        <p:nvGrpSpPr>
          <p:cNvPr id="19" name="Group 18"/>
          <p:cNvGrpSpPr/>
          <p:nvPr/>
        </p:nvGrpSpPr>
        <p:grpSpPr>
          <a:xfrm>
            <a:off x="1573533" y="764540"/>
            <a:ext cx="5434959" cy="617220"/>
            <a:chOff x="363858" y="1383665"/>
            <a:chExt cx="5434959" cy="617220"/>
          </a:xfrm>
        </p:grpSpPr>
        <p:sp>
          <p:nvSpPr>
            <p:cNvPr id="5" name="Rectangle 4"/>
            <p:cNvSpPr/>
            <p:nvPr/>
          </p:nvSpPr>
          <p:spPr>
            <a:xfrm>
              <a:off x="1851662" y="1383665"/>
              <a:ext cx="977264"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Store</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6" name="Rectangle 5"/>
            <p:cNvSpPr/>
            <p:nvPr/>
          </p:nvSpPr>
          <p:spPr>
            <a:xfrm>
              <a:off x="3339465" y="138366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Recall</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11" name="Straight Connector 10"/>
            <p:cNvCxnSpPr>
              <a:stCxn id="5" idx="3"/>
              <a:endCxn id="6" idx="1"/>
            </p:cNvCxnSpPr>
            <p:nvPr/>
          </p:nvCxnSpPr>
          <p:spPr>
            <a:xfrm>
              <a:off x="2828926" y="169227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63858" y="138366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|0&gt;</a:t>
              </a:r>
              <a:r>
                <a:rPr lang="en-US" baseline="30000" dirty="0" smtClean="0">
                  <a:solidFill>
                    <a:schemeClr val="accent4">
                      <a:lumMod val="75000"/>
                    </a:schemeClr>
                  </a:solidFill>
                  <a:latin typeface="Calibri Light" panose="020F0302020204030204" pitchFamily="34" charset="0"/>
                  <a:cs typeface="Calibri Light" panose="020F0302020204030204" pitchFamily="34" charset="0"/>
                </a:rPr>
                <a:t>⊗n</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15" name="Straight Connector 14"/>
            <p:cNvCxnSpPr>
              <a:stCxn id="14" idx="3"/>
              <a:endCxn id="5" idx="1"/>
            </p:cNvCxnSpPr>
            <p:nvPr/>
          </p:nvCxnSpPr>
          <p:spPr>
            <a:xfrm>
              <a:off x="1341123" y="169227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821552" y="138366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SR</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17" name="Straight Connector 16"/>
            <p:cNvCxnSpPr/>
            <p:nvPr/>
          </p:nvCxnSpPr>
          <p:spPr>
            <a:xfrm>
              <a:off x="4311013" y="1662170"/>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311013" y="1726400"/>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937513" y="1371025"/>
            <a:ext cx="1224912" cy="276999"/>
          </a:xfrm>
          <a:prstGeom prst="rect">
            <a:avLst/>
          </a:prstGeom>
          <a:noFill/>
        </p:spPr>
        <p:txBody>
          <a:bodyPr wrap="square" rtlCol="0">
            <a:spAutoFit/>
          </a:bodyPr>
          <a:lstStyle/>
          <a:p>
            <a:pPr algn="ctr"/>
            <a:r>
              <a:rPr lang="en-US" sz="1200" dirty="0" smtClean="0"/>
              <a:t>Depends on RG</a:t>
            </a:r>
            <a:endParaRPr lang="en-US" sz="1200" dirty="0"/>
          </a:p>
        </p:txBody>
      </p:sp>
      <p:sp>
        <p:nvSpPr>
          <p:cNvPr id="21" name="TextBox 20"/>
          <p:cNvSpPr txBox="1"/>
          <p:nvPr/>
        </p:nvSpPr>
        <p:spPr>
          <a:xfrm>
            <a:off x="4341494" y="1371025"/>
            <a:ext cx="1392556" cy="461665"/>
          </a:xfrm>
          <a:prstGeom prst="rect">
            <a:avLst/>
          </a:prstGeom>
          <a:noFill/>
        </p:spPr>
        <p:txBody>
          <a:bodyPr wrap="square" rtlCol="0">
            <a:spAutoFit/>
          </a:bodyPr>
          <a:lstStyle/>
          <a:p>
            <a:pPr algn="ctr"/>
            <a:r>
              <a:rPr lang="en-US" sz="1200" dirty="0" smtClean="0"/>
              <a:t>Depends on</a:t>
            </a:r>
            <a:br>
              <a:rPr lang="en-US" sz="1200" dirty="0" smtClean="0"/>
            </a:br>
            <a:r>
              <a:rPr lang="en-US" sz="1200" dirty="0" smtClean="0"/>
              <a:t>partial/</a:t>
            </a:r>
            <a:r>
              <a:rPr lang="en-US" sz="1200" dirty="0" err="1" smtClean="0"/>
              <a:t>approx</a:t>
            </a:r>
            <a:r>
              <a:rPr lang="en-US" sz="1200" dirty="0" smtClean="0"/>
              <a:t> SR</a:t>
            </a:r>
            <a:endParaRPr lang="en-US" sz="1200" dirty="0"/>
          </a:p>
        </p:txBody>
      </p:sp>
      <p:pic>
        <p:nvPicPr>
          <p:cNvPr id="25" name="Picture 24"/>
          <p:cNvPicPr>
            <a:picLocks noChangeAspect="1"/>
          </p:cNvPicPr>
          <p:nvPr/>
        </p:nvPicPr>
        <p:blipFill rotWithShape="1">
          <a:blip r:embed="rId3"/>
          <a:srcRect l="13438" t="19815" r="50104" b="10185"/>
          <a:stretch/>
        </p:blipFill>
        <p:spPr>
          <a:xfrm>
            <a:off x="6328482" y="1508126"/>
            <a:ext cx="2786944" cy="3009900"/>
          </a:xfrm>
          <a:prstGeom prst="rect">
            <a:avLst/>
          </a:prstGeom>
          <a:ln>
            <a:solidFill>
              <a:schemeClr val="bg1">
                <a:lumMod val="85000"/>
              </a:schemeClr>
            </a:solidFill>
          </a:ln>
        </p:spPr>
      </p:pic>
      <p:sp>
        <p:nvSpPr>
          <p:cNvPr id="26" name="Rounded Rectangle 25"/>
          <p:cNvSpPr/>
          <p:nvPr/>
        </p:nvSpPr>
        <p:spPr>
          <a:xfrm>
            <a:off x="6355560" y="1788759"/>
            <a:ext cx="1656683" cy="294873"/>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
        <p:nvSpPr>
          <p:cNvPr id="27" name="Rounded Rectangle 26"/>
          <p:cNvSpPr/>
          <p:nvPr/>
        </p:nvSpPr>
        <p:spPr>
          <a:xfrm>
            <a:off x="6355560" y="2364266"/>
            <a:ext cx="2127258" cy="153852"/>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
        <p:nvSpPr>
          <p:cNvPr id="28" name="Rounded Rectangle 27"/>
          <p:cNvSpPr/>
          <p:nvPr/>
        </p:nvSpPr>
        <p:spPr>
          <a:xfrm>
            <a:off x="6688497" y="4217734"/>
            <a:ext cx="1484832" cy="143252"/>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
        <p:nvSpPr>
          <p:cNvPr id="29" name="Rounded Rectangle 28"/>
          <p:cNvSpPr/>
          <p:nvPr/>
        </p:nvSpPr>
        <p:spPr>
          <a:xfrm>
            <a:off x="7053047" y="2950218"/>
            <a:ext cx="473168" cy="130608"/>
          </a:xfrm>
          <a:prstGeom prst="roundRect">
            <a:avLst/>
          </a:prstGeom>
          <a:solidFill>
            <a:srgbClr val="FF000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p>
        </p:txBody>
      </p:sp>
    </p:spTree>
    <p:extLst>
      <p:ext uri="{BB962C8B-B14F-4D97-AF65-F5344CB8AC3E}">
        <p14:creationId xmlns:p14="http://schemas.microsoft.com/office/powerpoint/2010/main" val="74093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1000"/>
                                        <p:tgtEl>
                                          <p:spTgt spid="3">
                                            <p:txEl>
                                              <p:pRg st="5" end="5"/>
                                            </p:txEl>
                                          </p:spTgt>
                                        </p:tgtEl>
                                      </p:cBhvr>
                                    </p:animEffect>
                                    <p:anim calcmode="lin" valueType="num">
                                      <p:cBhvr>
                                        <p:cTn id="3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1000"/>
                                        <p:tgtEl>
                                          <p:spTgt spid="3">
                                            <p:txEl>
                                              <p:pRg st="7" end="7"/>
                                            </p:txEl>
                                          </p:spTgt>
                                        </p:tgtEl>
                                      </p:cBhvr>
                                    </p:animEffect>
                                    <p:anim calcmode="lin" valueType="num">
                                      <p:cBhvr>
                                        <p:cTn id="4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1000"/>
                                        <p:tgtEl>
                                          <p:spTgt spid="3">
                                            <p:txEl>
                                              <p:pRg st="9" end="9"/>
                                            </p:txEl>
                                          </p:spTgt>
                                        </p:tgtEl>
                                      </p:cBhvr>
                                    </p:animEffect>
                                    <p:anim calcmode="lin" valueType="num">
                                      <p:cBhvr>
                                        <p:cTn id="5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1000"/>
                                        <p:tgtEl>
                                          <p:spTgt spid="3">
                                            <p:txEl>
                                              <p:pRg st="10" end="10"/>
                                            </p:txEl>
                                          </p:spTgt>
                                        </p:tgtEl>
                                      </p:cBhvr>
                                    </p:animEffect>
                                    <p:anim calcmode="lin" valueType="num">
                                      <p:cBhvr>
                                        <p:cTn id="6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2"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animEffect transition="in" filter="fade">
                                      <p:cBhvr>
                                        <p:cTn id="65" dur="1000"/>
                                        <p:tgtEl>
                                          <p:spTgt spid="3">
                                            <p:txEl>
                                              <p:pRg st="11" end="11"/>
                                            </p:txEl>
                                          </p:spTgt>
                                        </p:tgtEl>
                                      </p:cBhvr>
                                    </p:animEffect>
                                    <p:anim calcmode="lin" valueType="num">
                                      <p:cBhvr>
                                        <p:cTn id="66"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7"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1000"/>
                                        <p:tgtEl>
                                          <p:spTgt spid="3">
                                            <p:txEl>
                                              <p:pRg st="12" end="12"/>
                                            </p:txEl>
                                          </p:spTgt>
                                        </p:tgtEl>
                                      </p:cBhvr>
                                    </p:animEffect>
                                    <p:anim calcmode="lin" valueType="num">
                                      <p:cBhvr>
                                        <p:cTn id="71"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P spid="20" grpId="0"/>
      <p:bldP spid="21" grpId="0"/>
      <p:bldP spid="26" grpId="0" animBg="1"/>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latin typeface="Arial" panose="020B0604020202020204" pitchFamily="34" charset="0"/>
                <a:cs typeface="Arial" panose="020B0604020202020204" pitchFamily="34" charset="0"/>
              </a:rPr>
              <a:t>QuAM</a:t>
            </a:r>
            <a:r>
              <a:rPr lang="en-US" sz="3200" dirty="0" smtClean="0">
                <a:latin typeface="Arial" panose="020B0604020202020204" pitchFamily="34" charset="0"/>
                <a:cs typeface="Arial" panose="020B0604020202020204" pitchFamily="34" charset="0"/>
              </a:rPr>
              <a:t> demo</a:t>
            </a:r>
            <a:endParaRPr lang="en-US" sz="32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3" t="2222" r="60429" b="35555"/>
          <a:stretch/>
        </p:blipFill>
        <p:spPr>
          <a:xfrm>
            <a:off x="81915" y="1019175"/>
            <a:ext cx="3446145" cy="3040144"/>
          </a:xfrm>
          <a:prstGeom prst="rect">
            <a:avLst/>
          </a:prstGeom>
          <a:ln>
            <a:noFill/>
          </a:ln>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440" t="2222" r="29295" b="35703"/>
          <a:stretch/>
        </p:blipFill>
        <p:spPr>
          <a:xfrm>
            <a:off x="6347461" y="1019175"/>
            <a:ext cx="2722174" cy="3040144"/>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39472" t="2222" r="29375" b="35555"/>
          <a:stretch/>
        </p:blipFill>
        <p:spPr>
          <a:xfrm>
            <a:off x="3589020" y="1019175"/>
            <a:ext cx="2706017" cy="3040144"/>
          </a:xfrm>
          <a:prstGeom prst="rect">
            <a:avLst/>
          </a:prstGeom>
          <a:ln>
            <a:noFill/>
          </a:ln>
        </p:spPr>
      </p:pic>
    </p:spTree>
    <p:extLst>
      <p:ext uri="{BB962C8B-B14F-4D97-AF65-F5344CB8AC3E}">
        <p14:creationId xmlns:p14="http://schemas.microsoft.com/office/powerpoint/2010/main" val="26588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Content Placeholder 2"/>
          <p:cNvSpPr>
            <a:spLocks noGrp="1"/>
          </p:cNvSpPr>
          <p:nvPr>
            <p:ph idx="1"/>
          </p:nvPr>
        </p:nvSpPr>
        <p:spPr>
          <a:xfrm>
            <a:off x="0" y="609600"/>
            <a:ext cx="9144000" cy="3937000"/>
          </a:xfrm>
        </p:spPr>
        <p:txBody>
          <a:bodyPr>
            <a:normAutofit/>
          </a:bodyPr>
          <a:lstStyle/>
          <a:p>
            <a:endParaRPr lang="en-US" sz="1400" dirty="0" smtClean="0"/>
          </a:p>
          <a:p>
            <a:endParaRPr lang="en-US" sz="1400" dirty="0" smtClean="0"/>
          </a:p>
          <a:p>
            <a:endParaRPr lang="en-US" sz="1400" dirty="0"/>
          </a:p>
          <a:p>
            <a:endParaRPr lang="en-US" sz="1400" dirty="0" smtClean="0"/>
          </a:p>
          <a:p>
            <a:pPr marL="0" indent="0">
              <a:buNone/>
            </a:pPr>
            <a:endParaRPr lang="en-US" sz="1400" dirty="0" smtClean="0"/>
          </a:p>
          <a:p>
            <a:r>
              <a:rPr lang="en-US" sz="1400" dirty="0" smtClean="0"/>
              <a:t>Compile once, run many</a:t>
            </a:r>
          </a:p>
          <a:p>
            <a:r>
              <a:rPr lang="en-US" sz="1400" dirty="0" smtClean="0"/>
              <a:t>Oracle independent of SR</a:t>
            </a:r>
            <a:endParaRPr lang="en-US" sz="1200" dirty="0"/>
          </a:p>
        </p:txBody>
      </p:sp>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Q-search (de-)motivation</a:t>
            </a:r>
            <a:endParaRPr lang="en-US" sz="3200" dirty="0">
              <a:latin typeface="Arial" panose="020B0604020202020204" pitchFamily="34" charset="0"/>
              <a:cs typeface="Arial" panose="020B0604020202020204" pitchFamily="34" charset="0"/>
            </a:endParaRPr>
          </a:p>
        </p:txBody>
      </p:sp>
      <p:pic>
        <p:nvPicPr>
          <p:cNvPr id="47" name="Picture 46"/>
          <p:cNvPicPr>
            <a:picLocks noChangeAspect="1"/>
          </p:cNvPicPr>
          <p:nvPr/>
        </p:nvPicPr>
        <p:blipFill rotWithShape="1">
          <a:blip r:embed="rId3"/>
          <a:srcRect l="20750" t="41482" r="22083" b="32889"/>
          <a:stretch/>
        </p:blipFill>
        <p:spPr>
          <a:xfrm>
            <a:off x="739360" y="696504"/>
            <a:ext cx="2987040" cy="753291"/>
          </a:xfrm>
          <a:prstGeom prst="rect">
            <a:avLst/>
          </a:prstGeom>
          <a:ln>
            <a:solidFill>
              <a:srgbClr val="FF0000"/>
            </a:solidFill>
          </a:ln>
        </p:spPr>
      </p:pic>
      <p:pic>
        <p:nvPicPr>
          <p:cNvPr id="48" name="Picture 47"/>
          <p:cNvPicPr>
            <a:picLocks noChangeAspect="1"/>
          </p:cNvPicPr>
          <p:nvPr/>
        </p:nvPicPr>
        <p:blipFill rotWithShape="1">
          <a:blip r:embed="rId4"/>
          <a:srcRect l="22583" t="21630" r="20333" b="48000"/>
          <a:stretch/>
        </p:blipFill>
        <p:spPr>
          <a:xfrm>
            <a:off x="2787870" y="1732814"/>
            <a:ext cx="3718560" cy="1112854"/>
          </a:xfrm>
          <a:prstGeom prst="rect">
            <a:avLst/>
          </a:prstGeom>
          <a:ln>
            <a:solidFill>
              <a:srgbClr val="00B050"/>
            </a:solidFill>
          </a:ln>
        </p:spPr>
      </p:pic>
      <p:pic>
        <p:nvPicPr>
          <p:cNvPr id="49" name="Picture 48"/>
          <p:cNvPicPr>
            <a:picLocks noChangeAspect="1"/>
          </p:cNvPicPr>
          <p:nvPr/>
        </p:nvPicPr>
        <p:blipFill rotWithShape="1">
          <a:blip r:embed="rId5"/>
          <a:srcRect l="17666" t="42074" r="2250" b="34518"/>
          <a:stretch/>
        </p:blipFill>
        <p:spPr>
          <a:xfrm>
            <a:off x="4465760" y="699193"/>
            <a:ext cx="4581720" cy="753290"/>
          </a:xfrm>
          <a:prstGeom prst="rect">
            <a:avLst/>
          </a:prstGeom>
          <a:ln>
            <a:solidFill>
              <a:srgbClr val="FF0000"/>
            </a:solidFill>
          </a:ln>
        </p:spPr>
      </p:pic>
      <p:grpSp>
        <p:nvGrpSpPr>
          <p:cNvPr id="55" name="Group 54"/>
          <p:cNvGrpSpPr/>
          <p:nvPr/>
        </p:nvGrpSpPr>
        <p:grpSpPr>
          <a:xfrm>
            <a:off x="6622506" y="1626293"/>
            <a:ext cx="2407225" cy="2924101"/>
            <a:chOff x="3822737" y="1568744"/>
            <a:chExt cx="2407225" cy="2924101"/>
          </a:xfrm>
        </p:grpSpPr>
        <p:pic>
          <p:nvPicPr>
            <p:cNvPr id="50" name="Picture 49"/>
            <p:cNvPicPr>
              <a:picLocks noChangeAspect="1"/>
            </p:cNvPicPr>
            <p:nvPr/>
          </p:nvPicPr>
          <p:blipFill rotWithShape="1">
            <a:blip r:embed="rId6"/>
            <a:srcRect l="11000" t="26099" r="50166" b="17160"/>
            <a:stretch/>
          </p:blipFill>
          <p:spPr>
            <a:xfrm>
              <a:off x="3827500" y="1568744"/>
              <a:ext cx="2402462" cy="1974556"/>
            </a:xfrm>
            <a:prstGeom prst="rect">
              <a:avLst/>
            </a:prstGeom>
          </p:spPr>
        </p:pic>
        <p:pic>
          <p:nvPicPr>
            <p:cNvPr id="51" name="Picture 50"/>
            <p:cNvPicPr>
              <a:picLocks noChangeAspect="1"/>
            </p:cNvPicPr>
            <p:nvPr/>
          </p:nvPicPr>
          <p:blipFill rotWithShape="1">
            <a:blip r:embed="rId7"/>
            <a:srcRect l="52150" t="16198" r="8896" b="56741"/>
            <a:stretch/>
          </p:blipFill>
          <p:spPr>
            <a:xfrm>
              <a:off x="3822737" y="3554009"/>
              <a:ext cx="2402463" cy="938836"/>
            </a:xfrm>
            <a:prstGeom prst="rect">
              <a:avLst/>
            </a:prstGeom>
          </p:spPr>
        </p:pic>
      </p:grpSp>
      <p:pic>
        <p:nvPicPr>
          <p:cNvPr id="52" name="Picture 51"/>
          <p:cNvPicPr>
            <a:picLocks noChangeAspect="1"/>
          </p:cNvPicPr>
          <p:nvPr/>
        </p:nvPicPr>
        <p:blipFill rotWithShape="1">
          <a:blip r:embed="rId8"/>
          <a:srcRect l="10501" t="47704" r="49749" b="35407"/>
          <a:stretch/>
        </p:blipFill>
        <p:spPr>
          <a:xfrm>
            <a:off x="3349210" y="3301358"/>
            <a:ext cx="2595880" cy="620399"/>
          </a:xfrm>
          <a:prstGeom prst="rect">
            <a:avLst/>
          </a:prstGeom>
        </p:spPr>
      </p:pic>
      <p:sp>
        <p:nvSpPr>
          <p:cNvPr id="57" name="Rectangle 56"/>
          <p:cNvSpPr/>
          <p:nvPr/>
        </p:nvSpPr>
        <p:spPr>
          <a:xfrm>
            <a:off x="0" y="609600"/>
            <a:ext cx="9144000" cy="927100"/>
          </a:xfrm>
          <a:prstGeom prst="rect">
            <a:avLst/>
          </a:prstGeom>
          <a:solidFill>
            <a:srgbClr val="FF0000">
              <a:alpha val="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12" name="Rectangle 11"/>
          <p:cNvSpPr/>
          <p:nvPr/>
        </p:nvSpPr>
        <p:spPr>
          <a:xfrm>
            <a:off x="6622505" y="1751867"/>
            <a:ext cx="2402464" cy="215046"/>
          </a:xfrm>
          <a:prstGeom prst="rect">
            <a:avLst/>
          </a:prstGeom>
          <a:solidFill>
            <a:srgbClr val="00B050">
              <a:alpha val="15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13" name="Rectangle 12"/>
          <p:cNvSpPr/>
          <p:nvPr/>
        </p:nvSpPr>
        <p:spPr>
          <a:xfrm>
            <a:off x="6622505" y="2681288"/>
            <a:ext cx="2402464" cy="347565"/>
          </a:xfrm>
          <a:prstGeom prst="rect">
            <a:avLst/>
          </a:prstGeom>
          <a:solidFill>
            <a:srgbClr val="00B050">
              <a:alpha val="15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14" name="Rectangle 13"/>
          <p:cNvSpPr/>
          <p:nvPr/>
        </p:nvSpPr>
        <p:spPr>
          <a:xfrm>
            <a:off x="6621455" y="3260034"/>
            <a:ext cx="2402464" cy="571996"/>
          </a:xfrm>
          <a:prstGeom prst="rect">
            <a:avLst/>
          </a:prstGeom>
          <a:solidFill>
            <a:srgbClr val="00B050">
              <a:alpha val="15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86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8">
                                            <p:txEl>
                                              <p:pRg st="5" end="5"/>
                                            </p:txEl>
                                          </p:spTgt>
                                        </p:tgtEl>
                                        <p:attrNameLst>
                                          <p:attrName>style.visibility</p:attrName>
                                        </p:attrNameLst>
                                      </p:cBhvr>
                                      <p:to>
                                        <p:strVal val="visible"/>
                                      </p:to>
                                    </p:set>
                                    <p:anim calcmode="lin" valueType="num">
                                      <p:cBhvr additive="base">
                                        <p:cTn id="39" dur="500" fill="hold"/>
                                        <p:tgtEl>
                                          <p:spTgt spid="58">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58">
                                            <p:txEl>
                                              <p:pRg st="6" end="6"/>
                                            </p:txEl>
                                          </p:spTgt>
                                        </p:tgtEl>
                                        <p:attrNameLst>
                                          <p:attrName>style.visibility</p:attrName>
                                        </p:attrNameLst>
                                      </p:cBhvr>
                                      <p:to>
                                        <p:strVal val="visible"/>
                                      </p:to>
                                    </p:set>
                                    <p:anim calcmode="lin" valueType="num">
                                      <p:cBhvr additive="base">
                                        <p:cTn id="45" dur="500" fill="hold"/>
                                        <p:tgtEl>
                                          <p:spTgt spid="58">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2" grpId="0" animBg="1"/>
      <p:bldP spid="57"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QPM</a:t>
            </a:r>
            <a:endParaRPr lang="en-US" sz="3200" dirty="0">
              <a:latin typeface="Arial" panose="020B0604020202020204" pitchFamily="34" charset="0"/>
              <a:cs typeface="Arial" panose="020B0604020202020204" pitchFamily="34" charset="0"/>
            </a:endParaRPr>
          </a:p>
        </p:txBody>
      </p:sp>
      <p:grpSp>
        <p:nvGrpSpPr>
          <p:cNvPr id="12" name="Group 11"/>
          <p:cNvGrpSpPr/>
          <p:nvPr/>
        </p:nvGrpSpPr>
        <p:grpSpPr>
          <a:xfrm>
            <a:off x="363858" y="2333929"/>
            <a:ext cx="8416284" cy="2130744"/>
            <a:chOff x="379441" y="711517"/>
            <a:chExt cx="8416284" cy="2130744"/>
          </a:xfrm>
        </p:grpSpPr>
        <p:sp>
          <p:nvSpPr>
            <p:cNvPr id="5" name="Rectangle 4"/>
            <p:cNvSpPr/>
            <p:nvPr/>
          </p:nvSpPr>
          <p:spPr>
            <a:xfrm>
              <a:off x="1867245" y="1894205"/>
              <a:ext cx="977264"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err="1" smtClean="0">
                  <a:solidFill>
                    <a:schemeClr val="accent4">
                      <a:lumMod val="75000"/>
                    </a:schemeClr>
                  </a:solidFill>
                  <a:latin typeface="Calibri Light" panose="020F0302020204030204" pitchFamily="34" charset="0"/>
                  <a:cs typeface="Calibri Light" panose="020F0302020204030204" pitchFamily="34" charset="0"/>
                </a:rPr>
                <a:t>Init</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6" name="Rectangle 5"/>
            <p:cNvSpPr/>
            <p:nvPr/>
          </p:nvSpPr>
          <p:spPr>
            <a:xfrm>
              <a:off x="3355048" y="189420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Oracle</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7" name="Straight Connector 6"/>
            <p:cNvCxnSpPr>
              <a:stCxn id="5" idx="3"/>
              <a:endCxn id="6" idx="1"/>
            </p:cNvCxnSpPr>
            <p:nvPr/>
          </p:nvCxnSpPr>
          <p:spPr>
            <a:xfrm>
              <a:off x="2844509" y="220281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9441" y="189420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|0&gt;</a:t>
              </a:r>
              <a:r>
                <a:rPr lang="en-US" baseline="30000" dirty="0" smtClean="0">
                  <a:solidFill>
                    <a:schemeClr val="accent4">
                      <a:lumMod val="75000"/>
                    </a:schemeClr>
                  </a:solidFill>
                  <a:latin typeface="Calibri Light" panose="020F0302020204030204" pitchFamily="34" charset="0"/>
                  <a:cs typeface="Calibri Light" panose="020F0302020204030204" pitchFamily="34" charset="0"/>
                </a:rPr>
                <a:t>⊗n</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9" name="Straight Connector 8"/>
            <p:cNvCxnSpPr>
              <a:stCxn id="8" idx="3"/>
              <a:endCxn id="5" idx="1"/>
            </p:cNvCxnSpPr>
            <p:nvPr/>
          </p:nvCxnSpPr>
          <p:spPr>
            <a:xfrm>
              <a:off x="1356706" y="220281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4842852" y="189420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A.A.</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sp>
          <p:nvSpPr>
            <p:cNvPr id="29" name="Rectangle 28"/>
            <p:cNvSpPr/>
            <p:nvPr/>
          </p:nvSpPr>
          <p:spPr>
            <a:xfrm>
              <a:off x="6330656" y="189420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aseline="30000" dirty="0">
                <a:solidFill>
                  <a:schemeClr val="tx1"/>
                </a:solidFill>
                <a:latin typeface="Calibri Light" panose="020F0302020204030204" pitchFamily="34" charset="0"/>
                <a:cs typeface="Calibri Light" panose="020F0302020204030204" pitchFamily="34" charset="0"/>
              </a:endParaRPr>
            </a:p>
          </p:txBody>
        </p:sp>
        <p:sp>
          <p:nvSpPr>
            <p:cNvPr id="30" name="Chord 29"/>
            <p:cNvSpPr/>
            <p:nvPr/>
          </p:nvSpPr>
          <p:spPr>
            <a:xfrm rot="5400000">
              <a:off x="6593981" y="2195195"/>
              <a:ext cx="495300" cy="495300"/>
            </a:xfrm>
            <a:prstGeom prst="chord">
              <a:avLst>
                <a:gd name="adj1" fmla="val 5529777"/>
                <a:gd name="adj2" fmla="val 16061740"/>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baseline="30000">
                <a:solidFill>
                  <a:schemeClr val="tx1"/>
                </a:solidFill>
                <a:latin typeface="Calibri Light" panose="020F0302020204030204" pitchFamily="34" charset="0"/>
                <a:cs typeface="Calibri Light" panose="020F0302020204030204" pitchFamily="34" charset="0"/>
              </a:endParaRPr>
            </a:p>
          </p:txBody>
        </p:sp>
        <p:cxnSp>
          <p:nvCxnSpPr>
            <p:cNvPr id="31" name="Straight Arrow Connector 30"/>
            <p:cNvCxnSpPr>
              <a:stCxn id="30" idx="2"/>
            </p:cNvCxnSpPr>
            <p:nvPr/>
          </p:nvCxnSpPr>
          <p:spPr>
            <a:xfrm flipV="1">
              <a:off x="6841619" y="2085658"/>
              <a:ext cx="161940" cy="347535"/>
            </a:xfrm>
            <a:prstGeom prst="straightConnector1">
              <a:avLst/>
            </a:prstGeom>
            <a:solidFill>
              <a:schemeClr val="accent4">
                <a:lumMod val="60000"/>
                <a:lumOff val="40000"/>
                <a:alpha val="20000"/>
              </a:schemeClr>
            </a:solidFill>
            <a:ln>
              <a:solidFill>
                <a:schemeClr val="accent4">
                  <a:lumMod val="75000"/>
                </a:schemeClr>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2" name="Straight Connector 31"/>
            <p:cNvCxnSpPr>
              <a:stCxn id="6" idx="3"/>
              <a:endCxn id="28" idx="1"/>
            </p:cNvCxnSpPr>
            <p:nvPr/>
          </p:nvCxnSpPr>
          <p:spPr>
            <a:xfrm>
              <a:off x="4332313" y="220281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28" idx="3"/>
              <a:endCxn id="29" idx="1"/>
            </p:cNvCxnSpPr>
            <p:nvPr/>
          </p:nvCxnSpPr>
          <p:spPr>
            <a:xfrm>
              <a:off x="5820117" y="2202815"/>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7818460" y="1894205"/>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index</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35" name="Straight Connector 34"/>
            <p:cNvCxnSpPr/>
            <p:nvPr/>
          </p:nvCxnSpPr>
          <p:spPr>
            <a:xfrm>
              <a:off x="7307921" y="2172710"/>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07921" y="2236940"/>
              <a:ext cx="510539" cy="0"/>
            </a:xfrm>
            <a:prstGeom prst="line">
              <a:avLst/>
            </a:prstGeom>
            <a:ln>
              <a:solidFill>
                <a:schemeClr val="accent4">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3356218" y="889952"/>
              <a:ext cx="977265" cy="617220"/>
            </a:xfrm>
            <a:prstGeom prst="rect">
              <a:avLst/>
            </a:prstGeom>
            <a:solidFill>
              <a:schemeClr val="accent4">
                <a:lumMod val="60000"/>
                <a:lumOff val="40000"/>
                <a:alpha val="20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smtClean="0">
                  <a:solidFill>
                    <a:schemeClr val="accent4">
                      <a:lumMod val="75000"/>
                    </a:schemeClr>
                  </a:solidFill>
                  <a:latin typeface="Calibri Light" panose="020F0302020204030204" pitchFamily="34" charset="0"/>
                  <a:cs typeface="Calibri Light" panose="020F0302020204030204" pitchFamily="34" charset="0"/>
                </a:rPr>
                <a:t>SR</a:t>
              </a:r>
              <a:endParaRPr lang="en-US" baseline="30000" dirty="0">
                <a:solidFill>
                  <a:schemeClr val="accent4">
                    <a:lumMod val="75000"/>
                  </a:schemeClr>
                </a:solidFill>
                <a:latin typeface="Calibri Light" panose="020F0302020204030204" pitchFamily="34" charset="0"/>
                <a:cs typeface="Calibri Light" panose="020F0302020204030204" pitchFamily="34" charset="0"/>
              </a:endParaRPr>
            </a:p>
          </p:txBody>
        </p:sp>
        <p:cxnSp>
          <p:nvCxnSpPr>
            <p:cNvPr id="42" name="Straight Connector 41"/>
            <p:cNvCxnSpPr>
              <a:stCxn id="6" idx="0"/>
              <a:endCxn id="41" idx="2"/>
            </p:cNvCxnSpPr>
            <p:nvPr/>
          </p:nvCxnSpPr>
          <p:spPr>
            <a:xfrm flipV="1">
              <a:off x="3843681" y="1507172"/>
              <a:ext cx="1170" cy="387033"/>
            </a:xfrm>
            <a:prstGeom prst="line">
              <a:avLst/>
            </a:prstGeom>
            <a:ln>
              <a:solidFill>
                <a:schemeClr val="accent4">
                  <a:lumMod val="50000"/>
                </a:schemeClr>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231008" y="2491918"/>
              <a:ext cx="1224912" cy="276999"/>
            </a:xfrm>
            <a:prstGeom prst="rect">
              <a:avLst/>
            </a:prstGeom>
            <a:noFill/>
          </p:spPr>
          <p:txBody>
            <a:bodyPr wrap="square" rtlCol="0">
              <a:spAutoFit/>
            </a:bodyPr>
            <a:lstStyle/>
            <a:p>
              <a:pPr algn="ctr"/>
              <a:r>
                <a:rPr lang="en-US" sz="1200" dirty="0" smtClean="0"/>
                <a:t>Depends on RG</a:t>
              </a:r>
              <a:endParaRPr lang="en-US" sz="1200" dirty="0"/>
            </a:p>
          </p:txBody>
        </p:sp>
        <p:sp>
          <p:nvSpPr>
            <p:cNvPr id="46" name="Rounded Rectangle 45"/>
            <p:cNvSpPr/>
            <p:nvPr/>
          </p:nvSpPr>
          <p:spPr>
            <a:xfrm>
              <a:off x="1661068" y="711517"/>
              <a:ext cx="2877422" cy="2130744"/>
            </a:xfrm>
            <a:prstGeom prst="roundRect">
              <a:avLst/>
            </a:prstGeom>
            <a:noFill/>
            <a:ln>
              <a:solidFill>
                <a:srgbClr val="00B05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3" name="Picture 12"/>
          <p:cNvPicPr>
            <a:picLocks noChangeAspect="1"/>
          </p:cNvPicPr>
          <p:nvPr/>
        </p:nvPicPr>
        <p:blipFill rotWithShape="1">
          <a:blip r:embed="rId3"/>
          <a:srcRect l="10833" t="18519" r="47987" b="23580"/>
          <a:stretch/>
        </p:blipFill>
        <p:spPr>
          <a:xfrm>
            <a:off x="5404468" y="801053"/>
            <a:ext cx="3167015" cy="2504773"/>
          </a:xfrm>
          <a:prstGeom prst="rect">
            <a:avLst/>
          </a:prstGeom>
        </p:spPr>
      </p:pic>
      <p:grpSp>
        <p:nvGrpSpPr>
          <p:cNvPr id="3" name="Group 2"/>
          <p:cNvGrpSpPr/>
          <p:nvPr/>
        </p:nvGrpSpPr>
        <p:grpSpPr>
          <a:xfrm>
            <a:off x="418519" y="934071"/>
            <a:ext cx="3587751" cy="882650"/>
            <a:chOff x="418519" y="934071"/>
            <a:chExt cx="3587751" cy="882650"/>
          </a:xfrm>
        </p:grpSpPr>
        <p:grpSp>
          <p:nvGrpSpPr>
            <p:cNvPr id="10" name="Group 9"/>
            <p:cNvGrpSpPr/>
            <p:nvPr/>
          </p:nvGrpSpPr>
          <p:grpSpPr>
            <a:xfrm>
              <a:off x="418519" y="934071"/>
              <a:ext cx="3587751" cy="882650"/>
              <a:chOff x="5207974" y="810577"/>
              <a:chExt cx="3587751" cy="882650"/>
            </a:xfrm>
          </p:grpSpPr>
          <p:pic>
            <p:nvPicPr>
              <p:cNvPr id="4" name="Picture 3"/>
              <p:cNvPicPr>
                <a:picLocks noChangeAspect="1"/>
              </p:cNvPicPr>
              <p:nvPr/>
            </p:nvPicPr>
            <p:blipFill rotWithShape="1">
              <a:blip r:embed="rId4"/>
              <a:srcRect l="10746" t="32864" r="50018" b="49975"/>
              <a:stretch/>
            </p:blipFill>
            <p:spPr>
              <a:xfrm>
                <a:off x="5207974" y="810577"/>
                <a:ext cx="3587751" cy="882650"/>
              </a:xfrm>
              <a:prstGeom prst="rect">
                <a:avLst/>
              </a:prstGeom>
            </p:spPr>
          </p:pic>
          <p:sp>
            <p:nvSpPr>
              <p:cNvPr id="23" name="Rectangle 22"/>
              <p:cNvSpPr/>
              <p:nvPr/>
            </p:nvSpPr>
            <p:spPr>
              <a:xfrm>
                <a:off x="5207974" y="810577"/>
                <a:ext cx="449876" cy="186056"/>
              </a:xfrm>
              <a:prstGeom prst="rect">
                <a:avLst/>
              </a:prstGeom>
              <a:solidFill>
                <a:schemeClr val="bg1"/>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24" name="Rectangle 23"/>
              <p:cNvSpPr/>
              <p:nvPr/>
            </p:nvSpPr>
            <p:spPr>
              <a:xfrm>
                <a:off x="7349533" y="1507171"/>
                <a:ext cx="1446191" cy="186056"/>
              </a:xfrm>
              <a:prstGeom prst="rect">
                <a:avLst/>
              </a:prstGeom>
              <a:solidFill>
                <a:schemeClr val="bg1"/>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grpSp>
        <p:sp>
          <p:nvSpPr>
            <p:cNvPr id="27" name="Rectangle 26"/>
            <p:cNvSpPr/>
            <p:nvPr/>
          </p:nvSpPr>
          <p:spPr>
            <a:xfrm>
              <a:off x="1406603" y="948709"/>
              <a:ext cx="1104950" cy="155448"/>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37" name="Rectangle 36"/>
            <p:cNvSpPr/>
            <p:nvPr/>
          </p:nvSpPr>
          <p:spPr>
            <a:xfrm>
              <a:off x="2093508" y="1120712"/>
              <a:ext cx="1280160" cy="158988"/>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38" name="Rectangle 37"/>
            <p:cNvSpPr/>
            <p:nvPr/>
          </p:nvSpPr>
          <p:spPr>
            <a:xfrm>
              <a:off x="3029656" y="948709"/>
              <a:ext cx="704088" cy="155448"/>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39" name="Rectangle 38"/>
            <p:cNvSpPr/>
            <p:nvPr/>
          </p:nvSpPr>
          <p:spPr>
            <a:xfrm>
              <a:off x="1979245" y="1301288"/>
              <a:ext cx="1463040" cy="155448"/>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sp>
          <p:nvSpPr>
            <p:cNvPr id="40" name="Rectangle 39"/>
            <p:cNvSpPr/>
            <p:nvPr/>
          </p:nvSpPr>
          <p:spPr>
            <a:xfrm>
              <a:off x="2128763" y="1473501"/>
              <a:ext cx="612648" cy="155448"/>
            </a:xfrm>
            <a:prstGeom prst="rect">
              <a:avLst/>
            </a:prstGeom>
            <a:solidFill>
              <a:srgbClr val="00B050">
                <a:alpha val="16000"/>
              </a:srgbClr>
            </a:solidFill>
            <a:ln>
              <a:noFill/>
            </a:ln>
            <a:effectLst/>
          </p:spPr>
          <p:style>
            <a:lnRef idx="1">
              <a:schemeClr val="accent1"/>
            </a:lnRef>
            <a:fillRef idx="3">
              <a:schemeClr val="accent1"/>
            </a:fillRef>
            <a:effectRef idx="2">
              <a:schemeClr val="accent1"/>
            </a:effectRef>
            <a:fontRef idx="minor"/>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1372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QPM demo</a:t>
            </a:r>
            <a:endParaRPr lang="en-US" sz="32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 t="7778" r="18931" b="9851"/>
          <a:stretch/>
        </p:blipFill>
        <p:spPr>
          <a:xfrm>
            <a:off x="321450" y="678180"/>
            <a:ext cx="6681330" cy="3818574"/>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778" r="34658" b="9555"/>
          <a:stretch/>
        </p:blipFill>
        <p:spPr>
          <a:xfrm>
            <a:off x="3459377" y="678179"/>
            <a:ext cx="5372203" cy="3823043"/>
          </a:xfrm>
          <a:prstGeom prst="rect">
            <a:avLst/>
          </a:prstGeom>
          <a:ln>
            <a:noFill/>
          </a:ln>
        </p:spPr>
      </p:pic>
    </p:spTree>
    <p:extLst>
      <p:ext uri="{BB962C8B-B14F-4D97-AF65-F5344CB8AC3E}">
        <p14:creationId xmlns:p14="http://schemas.microsoft.com/office/powerpoint/2010/main" val="317153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675" y="863052"/>
            <a:ext cx="1623142" cy="1875927"/>
          </a:xfrm>
          <a:prstGeom prst="rect">
            <a:avLst/>
          </a:prstGeom>
          <a:effectLst/>
        </p:spPr>
      </p:pic>
      <p:pic>
        <p:nvPicPr>
          <p:cNvPr id="6" name="Picture 2" descr="Image result for HUMA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687" r="28285"/>
          <a:stretch/>
        </p:blipFill>
        <p:spPr bwMode="auto">
          <a:xfrm>
            <a:off x="21376" y="901901"/>
            <a:ext cx="309654" cy="719634"/>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7" name="Picture 4" descr="Image result for WHEA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41" y="1201213"/>
            <a:ext cx="145105" cy="410215"/>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8" name="Picture 8" descr="Image result for BACTER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694" y="1577147"/>
            <a:ext cx="265183" cy="2651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Right Brace 8"/>
          <p:cNvSpPr/>
          <p:nvPr/>
        </p:nvSpPr>
        <p:spPr>
          <a:xfrm>
            <a:off x="586165" y="901901"/>
            <a:ext cx="154613" cy="911848"/>
          </a:xfrm>
          <a:prstGeom prst="rightBrace">
            <a:avLst>
              <a:gd name="adj1" fmla="val 41666"/>
              <a:gd name="adj2" fmla="val 19415"/>
            </a:avLst>
          </a:prstGeom>
          <a:ln w="9525">
            <a:solidFill>
              <a:srgbClr val="CC6600"/>
            </a:solidFill>
            <a:prstDash val="sysDot"/>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dirty="0"/>
          </a:p>
        </p:txBody>
      </p:sp>
      <p:pic>
        <p:nvPicPr>
          <p:cNvPr id="10" name="Picture 18" descr="Related image"/>
          <p:cNvPicPr>
            <a:picLocks noChangeAspect="1" noChangeArrowheads="1"/>
          </p:cNvPicPr>
          <p:nvPr/>
        </p:nvPicPr>
        <p:blipFill>
          <a:blip r:embed="rId7" cstate="print">
            <a:grayscl/>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71250" y="3833239"/>
            <a:ext cx="459455" cy="69826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2" name="Picture 16" descr="Related image"/>
          <p:cNvPicPr>
            <a:picLocks noChangeAspect="1" noChangeArrowheads="1"/>
          </p:cNvPicPr>
          <p:nvPr/>
        </p:nvPicPr>
        <p:blipFill>
          <a:blip r:embed="rId9" cstate="print">
            <a:grayscl/>
            <a:extLst>
              <a:ext uri="{28A0092B-C50C-407E-A947-70E740481C1C}">
                <a14:useLocalDpi xmlns:a14="http://schemas.microsoft.com/office/drawing/2010/main" val="0"/>
              </a:ext>
            </a:extLst>
          </a:blip>
          <a:srcRect/>
          <a:stretch>
            <a:fillRect/>
          </a:stretch>
        </p:blipFill>
        <p:spPr bwMode="auto">
          <a:xfrm>
            <a:off x="631332" y="3903230"/>
            <a:ext cx="524357" cy="52435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1726816" y="2505825"/>
            <a:ext cx="1732828" cy="1903481"/>
            <a:chOff x="4127429" y="2359480"/>
            <a:chExt cx="2986146" cy="3280229"/>
          </a:xfrm>
          <a:effectLst/>
        </p:grpSpPr>
        <p:grpSp>
          <p:nvGrpSpPr>
            <p:cNvPr id="15" name="Group 14"/>
            <p:cNvGrpSpPr/>
            <p:nvPr/>
          </p:nvGrpSpPr>
          <p:grpSpPr>
            <a:xfrm>
              <a:off x="4127429" y="2359480"/>
              <a:ext cx="2986146" cy="3280229"/>
              <a:chOff x="4127429" y="2359480"/>
              <a:chExt cx="2986146" cy="3280229"/>
            </a:xfrm>
          </p:grpSpPr>
          <p:pic>
            <p:nvPicPr>
              <p:cNvPr id="17" name="Picture 8" descr="Related image"/>
              <p:cNvPicPr>
                <a:picLocks noChangeAspect="1" noChangeArrowheads="1"/>
              </p:cNvPicPr>
              <p:nvPr/>
            </p:nvPicPr>
            <p:blipFill rotWithShape="1">
              <a:blip r:embed="rId10">
                <a:extLst>
                  <a:ext uri="{28A0092B-C50C-407E-A947-70E740481C1C}">
                    <a14:useLocalDpi xmlns:a14="http://schemas.microsoft.com/office/drawing/2010/main" val="0"/>
                  </a:ext>
                </a:extLst>
              </a:blip>
              <a:srcRect l="64185" t="5484" b="5031"/>
              <a:stretch/>
            </p:blipFill>
            <p:spPr bwMode="auto">
              <a:xfrm>
                <a:off x="4127429" y="2360473"/>
                <a:ext cx="1960234" cy="31056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Related image"/>
              <p:cNvPicPr>
                <a:picLocks noChangeAspect="1" noChangeArrowheads="1"/>
              </p:cNvPicPr>
              <p:nvPr/>
            </p:nvPicPr>
            <p:blipFill rotWithShape="1">
              <a:blip r:embed="rId11">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rcRect l="41424" t="5484" r="39832"/>
              <a:stretch/>
            </p:blipFill>
            <p:spPr bwMode="auto">
              <a:xfrm>
                <a:off x="6087663" y="2359480"/>
                <a:ext cx="1025912" cy="32802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Related image"/>
              <p:cNvPicPr>
                <a:picLocks noChangeAspect="1" noChangeArrowheads="1"/>
              </p:cNvPicPr>
              <p:nvPr/>
            </p:nvPicPr>
            <p:blipFill rotWithShape="1">
              <a:blip r:embed="rId10">
                <a:duotone>
                  <a:schemeClr val="accent6">
                    <a:shade val="45000"/>
                    <a:satMod val="135000"/>
                  </a:schemeClr>
                  <a:prstClr val="white"/>
                </a:duotone>
                <a:extLst>
                  <a:ext uri="{28A0092B-C50C-407E-A947-70E740481C1C}">
                    <a14:useLocalDpi xmlns:a14="http://schemas.microsoft.com/office/drawing/2010/main" val="0"/>
                  </a:ext>
                </a:extLst>
              </a:blip>
              <a:srcRect l="64185" t="94922"/>
              <a:stretch/>
            </p:blipFill>
            <p:spPr bwMode="auto">
              <a:xfrm>
                <a:off x="4142404" y="5462185"/>
                <a:ext cx="1960234" cy="176226"/>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p:cNvSpPr/>
            <p:nvPr/>
          </p:nvSpPr>
          <p:spPr>
            <a:xfrm>
              <a:off x="6042858" y="4433104"/>
              <a:ext cx="1070717" cy="796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 dirty="0">
                  <a:solidFill>
                    <a:schemeClr val="tx2">
                      <a:lumMod val="50000"/>
                    </a:schemeClr>
                  </a:solidFill>
                  <a:latin typeface="+mj-lt"/>
                </a:rPr>
                <a:t>Alignment</a:t>
              </a:r>
            </a:p>
            <a:p>
              <a:pPr algn="ctr"/>
              <a:r>
                <a:rPr lang="en-US" sz="450" dirty="0">
                  <a:solidFill>
                    <a:schemeClr val="tx2">
                      <a:lumMod val="50000"/>
                    </a:schemeClr>
                  </a:solidFill>
                  <a:latin typeface="+mj-lt"/>
                </a:rPr>
                <a:t>or</a:t>
              </a:r>
            </a:p>
            <a:p>
              <a:pPr algn="ctr"/>
              <a:r>
                <a:rPr lang="en-US" sz="450" dirty="0">
                  <a:solidFill>
                    <a:schemeClr val="tx2">
                      <a:lumMod val="50000"/>
                    </a:schemeClr>
                  </a:solidFill>
                  <a:latin typeface="+mj-lt"/>
                </a:rPr>
                <a:t>De-novo</a:t>
              </a:r>
            </a:p>
          </p:txBody>
        </p:sp>
      </p:grpSp>
      <p:sp>
        <p:nvSpPr>
          <p:cNvPr id="20" name="U-Turn Arrow 19"/>
          <p:cNvSpPr/>
          <p:nvPr/>
        </p:nvSpPr>
        <p:spPr>
          <a:xfrm rot="5400000">
            <a:off x="287078" y="1534719"/>
            <a:ext cx="3025342" cy="2210019"/>
          </a:xfrm>
          <a:prstGeom prst="uturnArrow">
            <a:avLst>
              <a:gd name="adj1" fmla="val 16818"/>
              <a:gd name="adj2" fmla="val 11519"/>
              <a:gd name="adj3" fmla="val 6157"/>
              <a:gd name="adj4" fmla="val 43750"/>
              <a:gd name="adj5" fmla="val 74933"/>
            </a:avLst>
          </a:prstGeom>
          <a:solidFill>
            <a:srgbClr val="99CC00">
              <a:alpha val="8627"/>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Right Brace 12"/>
          <p:cNvSpPr/>
          <p:nvPr/>
        </p:nvSpPr>
        <p:spPr>
          <a:xfrm>
            <a:off x="1163724" y="3447173"/>
            <a:ext cx="157734" cy="912114"/>
          </a:xfrm>
          <a:prstGeom prst="rightBrace">
            <a:avLst>
              <a:gd name="adj1" fmla="val 41666"/>
              <a:gd name="adj2" fmla="val 81658"/>
            </a:avLst>
          </a:prstGeom>
          <a:ln w="9525">
            <a:solidFill>
              <a:srgbClr val="0070C0"/>
            </a:solidFill>
            <a:prstDash val="sysDot"/>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dirty="0"/>
          </a:p>
        </p:txBody>
      </p:sp>
      <p:pic>
        <p:nvPicPr>
          <p:cNvPr id="2" name="Picture 1"/>
          <p:cNvPicPr>
            <a:picLocks noChangeAspect="1"/>
          </p:cNvPicPr>
          <p:nvPr/>
        </p:nvPicPr>
        <p:blipFill>
          <a:blip r:embed="rId13"/>
          <a:stretch>
            <a:fillRect/>
          </a:stretch>
        </p:blipFill>
        <p:spPr>
          <a:xfrm>
            <a:off x="517746" y="3465709"/>
            <a:ext cx="622484" cy="569507"/>
          </a:xfrm>
          <a:prstGeom prst="rect">
            <a:avLst/>
          </a:prstGeom>
          <a:effectLst/>
        </p:spPr>
      </p:pic>
      <p:pic>
        <p:nvPicPr>
          <p:cNvPr id="24" name="Picture 4" descr="Related image"/>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3859" r="7272" b="4476"/>
          <a:stretch/>
        </p:blipFill>
        <p:spPr bwMode="auto">
          <a:xfrm>
            <a:off x="7124720" y="868293"/>
            <a:ext cx="1940999" cy="1566411"/>
          </a:xfrm>
          <a:prstGeom prst="rect">
            <a:avLst/>
          </a:prstGeom>
          <a:noFill/>
          <a:ln>
            <a:solidFill>
              <a:schemeClr val="tx2">
                <a:lumMod val="20000"/>
                <a:lumOff val="80000"/>
              </a:schemeClr>
            </a:solidFill>
            <a:prstDash val="sysDash"/>
          </a:ln>
          <a:effectLst/>
          <a:extLst>
            <a:ext uri="{909E8E84-426E-40DD-AFC4-6F175D3DCCD1}">
              <a14:hiddenFill xmlns:a14="http://schemas.microsoft.com/office/drawing/2010/main">
                <a:solidFill>
                  <a:srgbClr val="FFFFFF"/>
                </a:solidFill>
              </a14:hiddenFill>
            </a:ext>
          </a:extLst>
        </p:spPr>
      </p:pic>
      <p:sp>
        <p:nvSpPr>
          <p:cNvPr id="25" name="Rectangle 24"/>
          <p:cNvSpPr/>
          <p:nvPr/>
        </p:nvSpPr>
        <p:spPr>
          <a:xfrm>
            <a:off x="7128722" y="1813118"/>
            <a:ext cx="661677" cy="140018"/>
          </a:xfrm>
          <a:prstGeom prst="rect">
            <a:avLst/>
          </a:prstGeom>
          <a:solidFill>
            <a:srgbClr val="FF9933">
              <a:alpha val="17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6" name="Picture 25"/>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424085" y="2519158"/>
            <a:ext cx="2641634" cy="1566951"/>
          </a:xfrm>
          <a:prstGeom prst="rect">
            <a:avLst/>
          </a:prstGeom>
          <a:ln>
            <a:solidFill>
              <a:schemeClr val="tx2">
                <a:lumMod val="20000"/>
                <a:lumOff val="80000"/>
              </a:schemeClr>
            </a:solidFill>
            <a:prstDash val="sysDash"/>
          </a:ln>
          <a:effectLst/>
        </p:spPr>
      </p:pic>
      <p:sp>
        <p:nvSpPr>
          <p:cNvPr id="34" name="Oval 33"/>
          <p:cNvSpPr/>
          <p:nvPr/>
        </p:nvSpPr>
        <p:spPr>
          <a:xfrm rot="20269954">
            <a:off x="8613622" y="2591354"/>
            <a:ext cx="217569" cy="575022"/>
          </a:xfrm>
          <a:prstGeom prst="ellipse">
            <a:avLst/>
          </a:prstGeom>
          <a:ln w="9525">
            <a:solidFill>
              <a:srgbClr val="336600"/>
            </a:solidFill>
            <a:prstDash val="sysDot"/>
            <a:headEnd type="none" w="med" len="med"/>
            <a:tailEnd type="triangle" w="med" len="med"/>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sp>
        <p:nvSpPr>
          <p:cNvPr id="35" name="TextBox 34"/>
          <p:cNvSpPr txBox="1"/>
          <p:nvPr/>
        </p:nvSpPr>
        <p:spPr>
          <a:xfrm>
            <a:off x="8010328" y="4029530"/>
            <a:ext cx="921305" cy="323165"/>
          </a:xfrm>
          <a:prstGeom prst="rect">
            <a:avLst/>
          </a:prstGeom>
          <a:noFill/>
          <a:effectLst/>
        </p:spPr>
        <p:txBody>
          <a:bodyPr wrap="square" rtlCol="0">
            <a:spAutoFit/>
          </a:bodyPr>
          <a:lstStyle/>
          <a:p>
            <a:pPr algn="ctr"/>
            <a:r>
              <a:rPr lang="en-US" sz="825" dirty="0">
                <a:solidFill>
                  <a:srgbClr val="336600"/>
                </a:solidFill>
              </a:rPr>
              <a:t>2-40 EB/year</a:t>
            </a:r>
          </a:p>
          <a:p>
            <a:pPr algn="ctr"/>
            <a:r>
              <a:rPr lang="en-US" sz="675" i="1" dirty="0" err="1">
                <a:solidFill>
                  <a:srgbClr val="336600"/>
                </a:solidFill>
              </a:rPr>
              <a:t>Genomical</a:t>
            </a:r>
            <a:r>
              <a:rPr lang="en-US" sz="675" i="1" dirty="0">
                <a:solidFill>
                  <a:srgbClr val="336600"/>
                </a:solidFill>
              </a:rPr>
              <a:t> Big Data</a:t>
            </a:r>
          </a:p>
        </p:txBody>
      </p:sp>
      <p:cxnSp>
        <p:nvCxnSpPr>
          <p:cNvPr id="36" name="Curved Connector 35"/>
          <p:cNvCxnSpPr>
            <a:stCxn id="34" idx="4"/>
            <a:endCxn id="35" idx="1"/>
          </p:cNvCxnSpPr>
          <p:nvPr/>
        </p:nvCxnSpPr>
        <p:spPr>
          <a:xfrm rot="5400000">
            <a:off x="7897615" y="3257838"/>
            <a:ext cx="1045989" cy="820561"/>
          </a:xfrm>
          <a:prstGeom prst="curvedConnector4">
            <a:avLst>
              <a:gd name="adj1" fmla="val 49759"/>
              <a:gd name="adj2" fmla="val 127859"/>
            </a:avLst>
          </a:prstGeom>
          <a:ln w="9525">
            <a:solidFill>
              <a:srgbClr val="336600"/>
            </a:solidFill>
            <a:prstDash val="sysDot"/>
            <a:headEnd type="none" w="med" len="med"/>
            <a:tailEnd type="triangle" w="med" len="med"/>
          </a:ln>
          <a:effectLst/>
        </p:spPr>
        <p:style>
          <a:lnRef idx="3">
            <a:schemeClr val="dk1"/>
          </a:lnRef>
          <a:fillRef idx="0">
            <a:schemeClr val="dk1"/>
          </a:fillRef>
          <a:effectRef idx="2">
            <a:schemeClr val="dk1"/>
          </a:effectRef>
          <a:fontRef idx="minor">
            <a:schemeClr val="tx1"/>
          </a:fontRef>
        </p:style>
      </p:cxnSp>
      <p:sp>
        <p:nvSpPr>
          <p:cNvPr id="11" name="Title 10"/>
          <p:cNvSpPr>
            <a:spLocks noGrp="1"/>
          </p:cNvSpPr>
          <p:nvPr>
            <p:ph type="title"/>
          </p:nvPr>
        </p:nvSpPr>
        <p:spPr>
          <a:effectLst/>
        </p:spPr>
        <p:txBody>
          <a:bodyPr>
            <a:normAutofit fontScale="90000"/>
          </a:bodyPr>
          <a:lstStyle/>
          <a:p>
            <a:r>
              <a:rPr lang="en-US" dirty="0" smtClean="0"/>
              <a:t>Genome-sequence analysis</a:t>
            </a:r>
            <a:endParaRPr lang="en-US" dirty="0"/>
          </a:p>
        </p:txBody>
      </p:sp>
      <p:pic>
        <p:nvPicPr>
          <p:cNvPr id="61" name="Picture 10" descr="Image result for dna clipart"/>
          <p:cNvPicPr>
            <a:picLocks noChangeAspect="1" noChangeArrowheads="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4505645" y="945445"/>
            <a:ext cx="123246" cy="298128"/>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545681" y="1188036"/>
            <a:ext cx="823014" cy="334707"/>
          </a:xfrm>
          <a:prstGeom prst="rect">
            <a:avLst/>
          </a:prstGeom>
          <a:noFill/>
        </p:spPr>
        <p:txBody>
          <a:bodyPr wrap="square" rtlCol="0">
            <a:spAutoFit/>
          </a:bodyPr>
          <a:lstStyle/>
          <a:p>
            <a:pPr algn="ctr"/>
            <a:r>
              <a:rPr lang="en-US" sz="525" dirty="0">
                <a:solidFill>
                  <a:srgbClr val="0070C0"/>
                </a:solidFill>
              </a:rPr>
              <a:t>reduce</a:t>
            </a:r>
            <a:br>
              <a:rPr lang="en-US" sz="525" dirty="0">
                <a:solidFill>
                  <a:srgbClr val="0070C0"/>
                </a:solidFill>
              </a:rPr>
            </a:br>
            <a:r>
              <a:rPr lang="en-US" sz="525" dirty="0">
                <a:solidFill>
                  <a:srgbClr val="0070C0"/>
                </a:solidFill>
              </a:rPr>
              <a:t>Approximations</a:t>
            </a:r>
          </a:p>
          <a:p>
            <a:pPr algn="ctr"/>
            <a:r>
              <a:rPr lang="en-US" sz="525" dirty="0">
                <a:solidFill>
                  <a:srgbClr val="0070C0"/>
                </a:solidFill>
              </a:rPr>
              <a:t>of Smith-Waterman</a:t>
            </a:r>
          </a:p>
        </p:txBody>
      </p:sp>
      <p:sp>
        <p:nvSpPr>
          <p:cNvPr id="63" name="TextBox 62"/>
          <p:cNvSpPr txBox="1"/>
          <p:nvPr/>
        </p:nvSpPr>
        <p:spPr>
          <a:xfrm>
            <a:off x="5864687" y="1171981"/>
            <a:ext cx="559509" cy="334707"/>
          </a:xfrm>
          <a:prstGeom prst="rect">
            <a:avLst/>
          </a:prstGeom>
          <a:no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700">
                <a:solidFill>
                  <a:srgbClr val="0070C0"/>
                </a:solidFill>
              </a:defRPr>
            </a:lvl1pPr>
          </a:lstStyle>
          <a:p>
            <a:r>
              <a:rPr lang="en-US" sz="525" dirty="0"/>
              <a:t>reduce</a:t>
            </a:r>
            <a:br>
              <a:rPr lang="en-US" sz="525" dirty="0"/>
            </a:br>
            <a:r>
              <a:rPr lang="en-US" sz="525" dirty="0"/>
              <a:t>Reference</a:t>
            </a:r>
            <a:br>
              <a:rPr lang="en-US" sz="525" dirty="0"/>
            </a:br>
            <a:r>
              <a:rPr lang="en-US" sz="525" dirty="0"/>
              <a:t>Genome Bias</a:t>
            </a:r>
          </a:p>
        </p:txBody>
      </p:sp>
      <p:sp>
        <p:nvSpPr>
          <p:cNvPr id="64" name="Oval 63"/>
          <p:cNvSpPr/>
          <p:nvPr/>
        </p:nvSpPr>
        <p:spPr>
          <a:xfrm>
            <a:off x="2480217" y="641458"/>
            <a:ext cx="509879" cy="509879"/>
          </a:xfrm>
          <a:prstGeom prst="ellipse">
            <a:avLst/>
          </a:prstGeom>
          <a:blipFill dpi="0" rotWithShape="1">
            <a:blip r:embed="rId18">
              <a:alphaModFix amt="22000"/>
            </a:blip>
            <a:srcRect/>
            <a:stretch>
              <a:fillRect/>
            </a:stretch>
          </a:blip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accent4">
                  <a:lumMod val="50000"/>
                </a:schemeClr>
              </a:solidFill>
            </a:endParaRPr>
          </a:p>
        </p:txBody>
      </p:sp>
      <p:sp>
        <p:nvSpPr>
          <p:cNvPr id="65" name="Oval 64"/>
          <p:cNvSpPr/>
          <p:nvPr/>
        </p:nvSpPr>
        <p:spPr>
          <a:xfrm>
            <a:off x="3595106" y="1028502"/>
            <a:ext cx="509879" cy="509879"/>
          </a:xfrm>
          <a:prstGeom prst="ellipse">
            <a:avLst/>
          </a:prstGeom>
          <a:blipFill dpi="0" rotWithShape="1">
            <a:blip r:embed="rId18">
              <a:alphaModFix amt="22000"/>
            </a:blip>
            <a:srcRect/>
            <a:stretch>
              <a:fillRect/>
            </a:stretch>
          </a:blip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accent4">
                  <a:lumMod val="50000"/>
                </a:schemeClr>
              </a:solidFill>
            </a:endParaRPr>
          </a:p>
        </p:txBody>
      </p:sp>
      <p:sp>
        <p:nvSpPr>
          <p:cNvPr id="66" name="Oval 65"/>
          <p:cNvSpPr/>
          <p:nvPr/>
        </p:nvSpPr>
        <p:spPr>
          <a:xfrm>
            <a:off x="6144441" y="641458"/>
            <a:ext cx="509879" cy="509879"/>
          </a:xfrm>
          <a:prstGeom prst="ellipse">
            <a:avLst/>
          </a:prstGeom>
          <a:blipFill dpi="0" rotWithShape="1">
            <a:blip r:embed="rId18">
              <a:alphaModFix amt="22000"/>
            </a:blip>
            <a:srcRect/>
            <a:stretch>
              <a:fillRect/>
            </a:stretch>
          </a:blip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accent4">
                  <a:lumMod val="50000"/>
                </a:schemeClr>
              </a:solidFill>
            </a:endParaRPr>
          </a:p>
        </p:txBody>
      </p:sp>
      <p:sp>
        <p:nvSpPr>
          <p:cNvPr id="67" name="Oval 66"/>
          <p:cNvSpPr/>
          <p:nvPr/>
        </p:nvSpPr>
        <p:spPr>
          <a:xfrm>
            <a:off x="5036056" y="1030732"/>
            <a:ext cx="509879" cy="509879"/>
          </a:xfrm>
          <a:prstGeom prst="ellipse">
            <a:avLst/>
          </a:prstGeom>
          <a:blipFill dpi="0" rotWithShape="1">
            <a:blip r:embed="rId18">
              <a:alphaModFix amt="22000"/>
            </a:blip>
            <a:srcRect/>
            <a:stretch>
              <a:fillRect/>
            </a:stretch>
          </a:blip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solidFill>
                <a:schemeClr val="accent4">
                  <a:lumMod val="50000"/>
                </a:schemeClr>
              </a:solidFill>
            </a:endParaRPr>
          </a:p>
        </p:txBody>
      </p:sp>
      <p:pic>
        <p:nvPicPr>
          <p:cNvPr id="68" name="Picture 6" descr="Image result for arrows clipart"/>
          <p:cNvPicPr>
            <a:picLocks noChangeAspect="1" noChangeArrowheads="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58428" y="1029991"/>
            <a:ext cx="373520" cy="37352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Image result for arrows clipart"/>
          <p:cNvPicPr>
            <a:picLocks noChangeAspect="1" noChangeArrowheads="1"/>
          </p:cNvPicPr>
          <p:nvPr/>
        </p:nvPicPr>
        <p:blipFill>
          <a:blip r:embed="rId1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102590" y="1042691"/>
            <a:ext cx="373520" cy="373520"/>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2437059" y="792522"/>
            <a:ext cx="596196" cy="207749"/>
          </a:xfrm>
          <a:prstGeom prst="rect">
            <a:avLst/>
          </a:prstGeom>
          <a:noFill/>
        </p:spPr>
        <p:txBody>
          <a:bodyPr wrap="square" rtlCol="0">
            <a:spAutoFit/>
          </a:bodyPr>
          <a:lstStyle/>
          <a:p>
            <a:pPr algn="ctr"/>
            <a:r>
              <a:rPr lang="en-US" sz="750" dirty="0">
                <a:solidFill>
                  <a:schemeClr val="accent1">
                    <a:lumMod val="75000"/>
                  </a:schemeClr>
                </a:solidFill>
              </a:rPr>
              <a:t>Heuristics</a:t>
            </a:r>
            <a:endParaRPr lang="en-US" sz="600" dirty="0">
              <a:solidFill>
                <a:schemeClr val="accent1">
                  <a:lumMod val="75000"/>
                </a:schemeClr>
              </a:solidFill>
            </a:endParaRPr>
          </a:p>
        </p:txBody>
      </p:sp>
      <p:sp>
        <p:nvSpPr>
          <p:cNvPr id="71" name="TextBox 70"/>
          <p:cNvSpPr txBox="1"/>
          <p:nvPr/>
        </p:nvSpPr>
        <p:spPr>
          <a:xfrm>
            <a:off x="3591536" y="1183745"/>
            <a:ext cx="509879" cy="207749"/>
          </a:xfrm>
          <a:prstGeom prst="rect">
            <a:avLst/>
          </a:prstGeom>
          <a:noFill/>
        </p:spPr>
        <p:txBody>
          <a:bodyPr wrap="square" rtlCol="0">
            <a:spAutoFit/>
          </a:bodyPr>
          <a:lstStyle/>
          <a:p>
            <a:pPr algn="ctr"/>
            <a:r>
              <a:rPr lang="en-US" sz="750" dirty="0">
                <a:solidFill>
                  <a:schemeClr val="accent1">
                    <a:lumMod val="75000"/>
                  </a:schemeClr>
                </a:solidFill>
              </a:rPr>
              <a:t>Exact</a:t>
            </a:r>
            <a:endParaRPr lang="en-US" sz="600" dirty="0">
              <a:solidFill>
                <a:schemeClr val="accent1">
                  <a:lumMod val="75000"/>
                </a:schemeClr>
              </a:solidFill>
            </a:endParaRPr>
          </a:p>
        </p:txBody>
      </p:sp>
      <p:sp>
        <p:nvSpPr>
          <p:cNvPr id="72" name="TextBox 71"/>
          <p:cNvSpPr txBox="1"/>
          <p:nvPr/>
        </p:nvSpPr>
        <p:spPr>
          <a:xfrm>
            <a:off x="6100353" y="792522"/>
            <a:ext cx="598055" cy="207749"/>
          </a:xfrm>
          <a:prstGeom prst="rect">
            <a:avLst/>
          </a:prstGeom>
          <a:noFill/>
        </p:spPr>
        <p:txBody>
          <a:bodyPr wrap="square" rtlCol="0">
            <a:spAutoFit/>
          </a:bodyPr>
          <a:lstStyle/>
          <a:p>
            <a:pPr algn="ctr"/>
            <a:r>
              <a:rPr lang="en-US" sz="750" dirty="0">
                <a:solidFill>
                  <a:schemeClr val="accent1">
                    <a:lumMod val="75000"/>
                  </a:schemeClr>
                </a:solidFill>
              </a:rPr>
              <a:t>Alignment</a:t>
            </a:r>
            <a:endParaRPr lang="en-US" sz="675" dirty="0">
              <a:solidFill>
                <a:schemeClr val="accent1">
                  <a:lumMod val="75000"/>
                </a:schemeClr>
              </a:solidFill>
            </a:endParaRPr>
          </a:p>
        </p:txBody>
      </p:sp>
      <p:sp>
        <p:nvSpPr>
          <p:cNvPr id="73" name="TextBox 72"/>
          <p:cNvSpPr txBox="1"/>
          <p:nvPr/>
        </p:nvSpPr>
        <p:spPr>
          <a:xfrm>
            <a:off x="5036056" y="1183745"/>
            <a:ext cx="509879" cy="207749"/>
          </a:xfrm>
          <a:prstGeom prst="rect">
            <a:avLst/>
          </a:prstGeom>
          <a:noFill/>
        </p:spPr>
        <p:txBody>
          <a:bodyPr wrap="square" rtlCol="0">
            <a:spAutoFit/>
          </a:bodyPr>
          <a:lstStyle/>
          <a:p>
            <a:pPr algn="ctr"/>
            <a:r>
              <a:rPr lang="en-US" sz="750" dirty="0">
                <a:solidFill>
                  <a:schemeClr val="accent1">
                    <a:lumMod val="75000"/>
                  </a:schemeClr>
                </a:solidFill>
              </a:rPr>
              <a:t>De novo</a:t>
            </a:r>
          </a:p>
        </p:txBody>
      </p:sp>
      <p:sp>
        <p:nvSpPr>
          <p:cNvPr id="74" name="TextBox 73"/>
          <p:cNvSpPr txBox="1"/>
          <p:nvPr/>
        </p:nvSpPr>
        <p:spPr>
          <a:xfrm>
            <a:off x="4235298" y="788769"/>
            <a:ext cx="665885" cy="219291"/>
          </a:xfrm>
          <a:prstGeom prst="rect">
            <a:avLst/>
          </a:prstGeom>
          <a:noFill/>
          <a:ln w="6350">
            <a:solidFill>
              <a:srgbClr val="0070C0"/>
            </a:solidFill>
            <a:prstDash val="dash"/>
          </a:ln>
        </p:spPr>
        <p:txBody>
          <a:bodyPr wrap="square" rtlCol="0">
            <a:spAutoFit/>
          </a:bodyPr>
          <a:lstStyle/>
          <a:p>
            <a:pPr algn="ctr"/>
            <a:r>
              <a:rPr lang="en-US" sz="825" dirty="0">
                <a:solidFill>
                  <a:srgbClr val="0070C0"/>
                </a:solidFill>
              </a:rPr>
              <a:t>Present</a:t>
            </a:r>
            <a:endParaRPr lang="en-US" sz="600" dirty="0">
              <a:solidFill>
                <a:srgbClr val="0070C0"/>
              </a:solidFill>
            </a:endParaRPr>
          </a:p>
        </p:txBody>
      </p:sp>
      <p:sp>
        <p:nvSpPr>
          <p:cNvPr id="75" name="TextBox 74"/>
          <p:cNvSpPr txBox="1"/>
          <p:nvPr/>
        </p:nvSpPr>
        <p:spPr>
          <a:xfrm>
            <a:off x="4235298" y="1174956"/>
            <a:ext cx="665886" cy="219291"/>
          </a:xfrm>
          <a:prstGeom prst="rect">
            <a:avLst/>
          </a:prstGeom>
          <a:noFill/>
          <a:ln w="6350">
            <a:solidFill>
              <a:srgbClr val="0070C0"/>
            </a:solidFill>
            <a:prstDash val="dash"/>
          </a:ln>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ctr">
              <a:defRPr sz="1100">
                <a:solidFill>
                  <a:schemeClr val="accent5">
                    <a:lumMod val="75000"/>
                  </a:schemeClr>
                </a:solidFill>
              </a:defRPr>
            </a:lvl1pPr>
          </a:lstStyle>
          <a:p>
            <a:r>
              <a:rPr lang="en-US" sz="825" dirty="0">
                <a:solidFill>
                  <a:srgbClr val="0070C0"/>
                </a:solidFill>
              </a:rPr>
              <a:t>Future</a:t>
            </a:r>
          </a:p>
        </p:txBody>
      </p:sp>
      <p:cxnSp>
        <p:nvCxnSpPr>
          <p:cNvPr id="76" name="Straight Connector 75"/>
          <p:cNvCxnSpPr>
            <a:stCxn id="74" idx="1"/>
            <a:endCxn id="64" idx="6"/>
          </p:cNvCxnSpPr>
          <p:nvPr/>
        </p:nvCxnSpPr>
        <p:spPr>
          <a:xfrm flipH="1" flipV="1">
            <a:off x="2990096" y="896398"/>
            <a:ext cx="1245202" cy="2017"/>
          </a:xfrm>
          <a:prstGeom prst="line">
            <a:avLst/>
          </a:prstGeom>
          <a:noFill/>
          <a:ln w="6350">
            <a:solidFill>
              <a:srgbClr val="0070C0"/>
            </a:solidFill>
            <a:prstDash val="dash"/>
          </a:ln>
        </p:spPr>
      </p:cxnSp>
      <p:cxnSp>
        <p:nvCxnSpPr>
          <p:cNvPr id="77" name="Straight Connector 76"/>
          <p:cNvCxnSpPr>
            <a:stCxn id="74" idx="3"/>
            <a:endCxn id="66" idx="2"/>
          </p:cNvCxnSpPr>
          <p:nvPr/>
        </p:nvCxnSpPr>
        <p:spPr>
          <a:xfrm flipV="1">
            <a:off x="4901183" y="896398"/>
            <a:ext cx="1243258" cy="2017"/>
          </a:xfrm>
          <a:prstGeom prst="line">
            <a:avLst/>
          </a:prstGeom>
          <a:noFill/>
          <a:ln w="6350">
            <a:solidFill>
              <a:srgbClr val="0070C0"/>
            </a:solidFill>
            <a:prstDash val="dash"/>
          </a:ln>
        </p:spPr>
      </p:cxnSp>
      <p:cxnSp>
        <p:nvCxnSpPr>
          <p:cNvPr id="78" name="Straight Connector 77"/>
          <p:cNvCxnSpPr>
            <a:stCxn id="75" idx="3"/>
            <a:endCxn id="67" idx="2"/>
          </p:cNvCxnSpPr>
          <p:nvPr/>
        </p:nvCxnSpPr>
        <p:spPr>
          <a:xfrm>
            <a:off x="4901184" y="1284602"/>
            <a:ext cx="134872" cy="1070"/>
          </a:xfrm>
          <a:prstGeom prst="line">
            <a:avLst/>
          </a:prstGeom>
          <a:noFill/>
          <a:ln w="6350">
            <a:solidFill>
              <a:srgbClr val="0070C0"/>
            </a:solidFill>
            <a:prstDash val="dash"/>
          </a:ln>
        </p:spPr>
      </p:cxnSp>
      <p:cxnSp>
        <p:nvCxnSpPr>
          <p:cNvPr id="79" name="Straight Connector 78"/>
          <p:cNvCxnSpPr>
            <a:stCxn id="75" idx="1"/>
            <a:endCxn id="65" idx="6"/>
          </p:cNvCxnSpPr>
          <p:nvPr/>
        </p:nvCxnSpPr>
        <p:spPr>
          <a:xfrm flipH="1" flipV="1">
            <a:off x="4104985" y="1283442"/>
            <a:ext cx="130313" cy="1160"/>
          </a:xfrm>
          <a:prstGeom prst="line">
            <a:avLst/>
          </a:prstGeom>
          <a:noFill/>
          <a:ln w="6350">
            <a:solidFill>
              <a:srgbClr val="0070C0"/>
            </a:solidFill>
            <a:prstDash val="dash"/>
          </a:ln>
        </p:spPr>
      </p:cxnSp>
      <p:pic>
        <p:nvPicPr>
          <p:cNvPr id="1026" name="Picture 2" descr="https://www.researchgate.net/profile/Joaquin_Dopazo/publication/269721184/figure/fig1/AS:272108831899696@1441887209914/Figure-2-Pipeline-designed-for-data-analysis-Bioinformatic-analysis-including-mapping.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43517" y="1955334"/>
            <a:ext cx="2810258" cy="168147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4334933" y="2140858"/>
            <a:ext cx="514773" cy="310308"/>
          </a:xfrm>
          <a:prstGeom prst="rect">
            <a:avLst/>
          </a:prstGeom>
          <a:solidFill>
            <a:srgbClr val="00B05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ext uri="{BB962C8B-B14F-4D97-AF65-F5344CB8AC3E}">
        <p14:creationId xmlns:p14="http://schemas.microsoft.com/office/powerpoint/2010/main" val="2134831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par>
                                <p:cTn id="60" presetID="10" presetClass="entr" presetSubtype="0" fill="hold"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 calcmode="lin" valueType="num">
                                      <p:cBhvr>
                                        <p:cTn id="67" dur="500" fill="hold"/>
                                        <p:tgtEl>
                                          <p:spTgt spid="61"/>
                                        </p:tgtEl>
                                        <p:attrNameLst>
                                          <p:attrName>ppt_w</p:attrName>
                                        </p:attrNameLst>
                                      </p:cBhvr>
                                      <p:tavLst>
                                        <p:tav tm="0">
                                          <p:val>
                                            <p:fltVal val="0"/>
                                          </p:val>
                                        </p:tav>
                                        <p:tav tm="100000">
                                          <p:val>
                                            <p:strVal val="#ppt_w"/>
                                          </p:val>
                                        </p:tav>
                                      </p:tavLst>
                                    </p:anim>
                                    <p:anim calcmode="lin" valueType="num">
                                      <p:cBhvr>
                                        <p:cTn id="68" dur="500" fill="hold"/>
                                        <p:tgtEl>
                                          <p:spTgt spid="61"/>
                                        </p:tgtEl>
                                        <p:attrNameLst>
                                          <p:attrName>ppt_h</p:attrName>
                                        </p:attrNameLst>
                                      </p:cBhvr>
                                      <p:tavLst>
                                        <p:tav tm="0">
                                          <p:val>
                                            <p:fltVal val="0"/>
                                          </p:val>
                                        </p:tav>
                                        <p:tav tm="100000">
                                          <p:val>
                                            <p:strVal val="#ppt_h"/>
                                          </p:val>
                                        </p:tav>
                                      </p:tavLst>
                                    </p:anim>
                                    <p:animEffect transition="in" filter="fade">
                                      <p:cBhvr>
                                        <p:cTn id="69" dur="500"/>
                                        <p:tgtEl>
                                          <p:spTgt spid="61"/>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62"/>
                                        </p:tgtEl>
                                        <p:attrNameLst>
                                          <p:attrName>style.visibility</p:attrName>
                                        </p:attrNameLst>
                                      </p:cBhvr>
                                      <p:to>
                                        <p:strVal val="visible"/>
                                      </p:to>
                                    </p:set>
                                    <p:anim calcmode="lin" valueType="num">
                                      <p:cBhvr>
                                        <p:cTn id="72" dur="500" fill="hold"/>
                                        <p:tgtEl>
                                          <p:spTgt spid="62"/>
                                        </p:tgtEl>
                                        <p:attrNameLst>
                                          <p:attrName>ppt_w</p:attrName>
                                        </p:attrNameLst>
                                      </p:cBhvr>
                                      <p:tavLst>
                                        <p:tav tm="0">
                                          <p:val>
                                            <p:fltVal val="0"/>
                                          </p:val>
                                        </p:tav>
                                        <p:tav tm="100000">
                                          <p:val>
                                            <p:strVal val="#ppt_w"/>
                                          </p:val>
                                        </p:tav>
                                      </p:tavLst>
                                    </p:anim>
                                    <p:anim calcmode="lin" valueType="num">
                                      <p:cBhvr>
                                        <p:cTn id="73" dur="500" fill="hold"/>
                                        <p:tgtEl>
                                          <p:spTgt spid="62"/>
                                        </p:tgtEl>
                                        <p:attrNameLst>
                                          <p:attrName>ppt_h</p:attrName>
                                        </p:attrNameLst>
                                      </p:cBhvr>
                                      <p:tavLst>
                                        <p:tav tm="0">
                                          <p:val>
                                            <p:fltVal val="0"/>
                                          </p:val>
                                        </p:tav>
                                        <p:tav tm="100000">
                                          <p:val>
                                            <p:strVal val="#ppt_h"/>
                                          </p:val>
                                        </p:tav>
                                      </p:tavLst>
                                    </p:anim>
                                    <p:animEffect transition="in" filter="fade">
                                      <p:cBhvr>
                                        <p:cTn id="74" dur="500"/>
                                        <p:tgtEl>
                                          <p:spTgt spid="62"/>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p:cTn id="77" dur="500" fill="hold"/>
                                        <p:tgtEl>
                                          <p:spTgt spid="63"/>
                                        </p:tgtEl>
                                        <p:attrNameLst>
                                          <p:attrName>ppt_w</p:attrName>
                                        </p:attrNameLst>
                                      </p:cBhvr>
                                      <p:tavLst>
                                        <p:tav tm="0">
                                          <p:val>
                                            <p:fltVal val="0"/>
                                          </p:val>
                                        </p:tav>
                                        <p:tav tm="100000">
                                          <p:val>
                                            <p:strVal val="#ppt_w"/>
                                          </p:val>
                                        </p:tav>
                                      </p:tavLst>
                                    </p:anim>
                                    <p:anim calcmode="lin" valueType="num">
                                      <p:cBhvr>
                                        <p:cTn id="78" dur="500" fill="hold"/>
                                        <p:tgtEl>
                                          <p:spTgt spid="63"/>
                                        </p:tgtEl>
                                        <p:attrNameLst>
                                          <p:attrName>ppt_h</p:attrName>
                                        </p:attrNameLst>
                                      </p:cBhvr>
                                      <p:tavLst>
                                        <p:tav tm="0">
                                          <p:val>
                                            <p:fltVal val="0"/>
                                          </p:val>
                                        </p:tav>
                                        <p:tav tm="100000">
                                          <p:val>
                                            <p:strVal val="#ppt_h"/>
                                          </p:val>
                                        </p:tav>
                                      </p:tavLst>
                                    </p:anim>
                                    <p:animEffect transition="in" filter="fade">
                                      <p:cBhvr>
                                        <p:cTn id="79" dur="500"/>
                                        <p:tgtEl>
                                          <p:spTgt spid="63"/>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 calcmode="lin" valueType="num">
                                      <p:cBhvr>
                                        <p:cTn id="82" dur="500" fill="hold"/>
                                        <p:tgtEl>
                                          <p:spTgt spid="64"/>
                                        </p:tgtEl>
                                        <p:attrNameLst>
                                          <p:attrName>ppt_w</p:attrName>
                                        </p:attrNameLst>
                                      </p:cBhvr>
                                      <p:tavLst>
                                        <p:tav tm="0">
                                          <p:val>
                                            <p:fltVal val="0"/>
                                          </p:val>
                                        </p:tav>
                                        <p:tav tm="100000">
                                          <p:val>
                                            <p:strVal val="#ppt_w"/>
                                          </p:val>
                                        </p:tav>
                                      </p:tavLst>
                                    </p:anim>
                                    <p:anim calcmode="lin" valueType="num">
                                      <p:cBhvr>
                                        <p:cTn id="83" dur="500" fill="hold"/>
                                        <p:tgtEl>
                                          <p:spTgt spid="64"/>
                                        </p:tgtEl>
                                        <p:attrNameLst>
                                          <p:attrName>ppt_h</p:attrName>
                                        </p:attrNameLst>
                                      </p:cBhvr>
                                      <p:tavLst>
                                        <p:tav tm="0">
                                          <p:val>
                                            <p:fltVal val="0"/>
                                          </p:val>
                                        </p:tav>
                                        <p:tav tm="100000">
                                          <p:val>
                                            <p:strVal val="#ppt_h"/>
                                          </p:val>
                                        </p:tav>
                                      </p:tavLst>
                                    </p:anim>
                                    <p:animEffect transition="in" filter="fade">
                                      <p:cBhvr>
                                        <p:cTn id="84" dur="500"/>
                                        <p:tgtEl>
                                          <p:spTgt spid="64"/>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p:cTn id="87" dur="500" fill="hold"/>
                                        <p:tgtEl>
                                          <p:spTgt spid="65"/>
                                        </p:tgtEl>
                                        <p:attrNameLst>
                                          <p:attrName>ppt_w</p:attrName>
                                        </p:attrNameLst>
                                      </p:cBhvr>
                                      <p:tavLst>
                                        <p:tav tm="0">
                                          <p:val>
                                            <p:fltVal val="0"/>
                                          </p:val>
                                        </p:tav>
                                        <p:tav tm="100000">
                                          <p:val>
                                            <p:strVal val="#ppt_w"/>
                                          </p:val>
                                        </p:tav>
                                      </p:tavLst>
                                    </p:anim>
                                    <p:anim calcmode="lin" valueType="num">
                                      <p:cBhvr>
                                        <p:cTn id="88" dur="500" fill="hold"/>
                                        <p:tgtEl>
                                          <p:spTgt spid="65"/>
                                        </p:tgtEl>
                                        <p:attrNameLst>
                                          <p:attrName>ppt_h</p:attrName>
                                        </p:attrNameLst>
                                      </p:cBhvr>
                                      <p:tavLst>
                                        <p:tav tm="0">
                                          <p:val>
                                            <p:fltVal val="0"/>
                                          </p:val>
                                        </p:tav>
                                        <p:tav tm="100000">
                                          <p:val>
                                            <p:strVal val="#ppt_h"/>
                                          </p:val>
                                        </p:tav>
                                      </p:tavLst>
                                    </p:anim>
                                    <p:animEffect transition="in" filter="fade">
                                      <p:cBhvr>
                                        <p:cTn id="89" dur="500"/>
                                        <p:tgtEl>
                                          <p:spTgt spid="65"/>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 calcmode="lin" valueType="num">
                                      <p:cBhvr>
                                        <p:cTn id="92" dur="500" fill="hold"/>
                                        <p:tgtEl>
                                          <p:spTgt spid="66"/>
                                        </p:tgtEl>
                                        <p:attrNameLst>
                                          <p:attrName>ppt_w</p:attrName>
                                        </p:attrNameLst>
                                      </p:cBhvr>
                                      <p:tavLst>
                                        <p:tav tm="0">
                                          <p:val>
                                            <p:fltVal val="0"/>
                                          </p:val>
                                        </p:tav>
                                        <p:tav tm="100000">
                                          <p:val>
                                            <p:strVal val="#ppt_w"/>
                                          </p:val>
                                        </p:tav>
                                      </p:tavLst>
                                    </p:anim>
                                    <p:anim calcmode="lin" valueType="num">
                                      <p:cBhvr>
                                        <p:cTn id="93" dur="500" fill="hold"/>
                                        <p:tgtEl>
                                          <p:spTgt spid="66"/>
                                        </p:tgtEl>
                                        <p:attrNameLst>
                                          <p:attrName>ppt_h</p:attrName>
                                        </p:attrNameLst>
                                      </p:cBhvr>
                                      <p:tavLst>
                                        <p:tav tm="0">
                                          <p:val>
                                            <p:fltVal val="0"/>
                                          </p:val>
                                        </p:tav>
                                        <p:tav tm="100000">
                                          <p:val>
                                            <p:strVal val="#ppt_h"/>
                                          </p:val>
                                        </p:tav>
                                      </p:tavLst>
                                    </p:anim>
                                    <p:animEffect transition="in" filter="fade">
                                      <p:cBhvr>
                                        <p:cTn id="94" dur="500"/>
                                        <p:tgtEl>
                                          <p:spTgt spid="66"/>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 calcmode="lin" valueType="num">
                                      <p:cBhvr>
                                        <p:cTn id="97" dur="500" fill="hold"/>
                                        <p:tgtEl>
                                          <p:spTgt spid="67"/>
                                        </p:tgtEl>
                                        <p:attrNameLst>
                                          <p:attrName>ppt_w</p:attrName>
                                        </p:attrNameLst>
                                      </p:cBhvr>
                                      <p:tavLst>
                                        <p:tav tm="0">
                                          <p:val>
                                            <p:fltVal val="0"/>
                                          </p:val>
                                        </p:tav>
                                        <p:tav tm="100000">
                                          <p:val>
                                            <p:strVal val="#ppt_w"/>
                                          </p:val>
                                        </p:tav>
                                      </p:tavLst>
                                    </p:anim>
                                    <p:anim calcmode="lin" valueType="num">
                                      <p:cBhvr>
                                        <p:cTn id="98" dur="500" fill="hold"/>
                                        <p:tgtEl>
                                          <p:spTgt spid="67"/>
                                        </p:tgtEl>
                                        <p:attrNameLst>
                                          <p:attrName>ppt_h</p:attrName>
                                        </p:attrNameLst>
                                      </p:cBhvr>
                                      <p:tavLst>
                                        <p:tav tm="0">
                                          <p:val>
                                            <p:fltVal val="0"/>
                                          </p:val>
                                        </p:tav>
                                        <p:tav tm="100000">
                                          <p:val>
                                            <p:strVal val="#ppt_h"/>
                                          </p:val>
                                        </p:tav>
                                      </p:tavLst>
                                    </p:anim>
                                    <p:animEffect transition="in" filter="fade">
                                      <p:cBhvr>
                                        <p:cTn id="99" dur="500"/>
                                        <p:tgtEl>
                                          <p:spTgt spid="67"/>
                                        </p:tgtEl>
                                      </p:cBhvr>
                                    </p:animEffect>
                                  </p:childTnLst>
                                </p:cTn>
                              </p:par>
                              <p:par>
                                <p:cTn id="100" presetID="53" presetClass="entr" presetSubtype="16" fill="hold" nodeType="withEffect">
                                  <p:stCondLst>
                                    <p:cond delay="0"/>
                                  </p:stCondLst>
                                  <p:childTnLst>
                                    <p:set>
                                      <p:cBhvr>
                                        <p:cTn id="101" dur="1" fill="hold">
                                          <p:stCondLst>
                                            <p:cond delay="0"/>
                                          </p:stCondLst>
                                        </p:cTn>
                                        <p:tgtEl>
                                          <p:spTgt spid="68"/>
                                        </p:tgtEl>
                                        <p:attrNameLst>
                                          <p:attrName>style.visibility</p:attrName>
                                        </p:attrNameLst>
                                      </p:cBhvr>
                                      <p:to>
                                        <p:strVal val="visible"/>
                                      </p:to>
                                    </p:set>
                                    <p:anim calcmode="lin" valueType="num">
                                      <p:cBhvr>
                                        <p:cTn id="102" dur="500" fill="hold"/>
                                        <p:tgtEl>
                                          <p:spTgt spid="68"/>
                                        </p:tgtEl>
                                        <p:attrNameLst>
                                          <p:attrName>ppt_w</p:attrName>
                                        </p:attrNameLst>
                                      </p:cBhvr>
                                      <p:tavLst>
                                        <p:tav tm="0">
                                          <p:val>
                                            <p:fltVal val="0"/>
                                          </p:val>
                                        </p:tav>
                                        <p:tav tm="100000">
                                          <p:val>
                                            <p:strVal val="#ppt_w"/>
                                          </p:val>
                                        </p:tav>
                                      </p:tavLst>
                                    </p:anim>
                                    <p:anim calcmode="lin" valueType="num">
                                      <p:cBhvr>
                                        <p:cTn id="103" dur="500" fill="hold"/>
                                        <p:tgtEl>
                                          <p:spTgt spid="68"/>
                                        </p:tgtEl>
                                        <p:attrNameLst>
                                          <p:attrName>ppt_h</p:attrName>
                                        </p:attrNameLst>
                                      </p:cBhvr>
                                      <p:tavLst>
                                        <p:tav tm="0">
                                          <p:val>
                                            <p:fltVal val="0"/>
                                          </p:val>
                                        </p:tav>
                                        <p:tav tm="100000">
                                          <p:val>
                                            <p:strVal val="#ppt_h"/>
                                          </p:val>
                                        </p:tav>
                                      </p:tavLst>
                                    </p:anim>
                                    <p:animEffect transition="in" filter="fade">
                                      <p:cBhvr>
                                        <p:cTn id="104" dur="500"/>
                                        <p:tgtEl>
                                          <p:spTgt spid="68"/>
                                        </p:tgtEl>
                                      </p:cBhvr>
                                    </p:animEffect>
                                  </p:childTnLst>
                                </p:cTn>
                              </p:par>
                              <p:par>
                                <p:cTn id="105" presetID="53" presetClass="entr" presetSubtype="16" fill="hold" nodeType="withEffect">
                                  <p:stCondLst>
                                    <p:cond delay="0"/>
                                  </p:stCondLst>
                                  <p:childTnLst>
                                    <p:set>
                                      <p:cBhvr>
                                        <p:cTn id="106" dur="1" fill="hold">
                                          <p:stCondLst>
                                            <p:cond delay="0"/>
                                          </p:stCondLst>
                                        </p:cTn>
                                        <p:tgtEl>
                                          <p:spTgt spid="69"/>
                                        </p:tgtEl>
                                        <p:attrNameLst>
                                          <p:attrName>style.visibility</p:attrName>
                                        </p:attrNameLst>
                                      </p:cBhvr>
                                      <p:to>
                                        <p:strVal val="visible"/>
                                      </p:to>
                                    </p:set>
                                    <p:anim calcmode="lin" valueType="num">
                                      <p:cBhvr>
                                        <p:cTn id="107" dur="500" fill="hold"/>
                                        <p:tgtEl>
                                          <p:spTgt spid="69"/>
                                        </p:tgtEl>
                                        <p:attrNameLst>
                                          <p:attrName>ppt_w</p:attrName>
                                        </p:attrNameLst>
                                      </p:cBhvr>
                                      <p:tavLst>
                                        <p:tav tm="0">
                                          <p:val>
                                            <p:fltVal val="0"/>
                                          </p:val>
                                        </p:tav>
                                        <p:tav tm="100000">
                                          <p:val>
                                            <p:strVal val="#ppt_w"/>
                                          </p:val>
                                        </p:tav>
                                      </p:tavLst>
                                    </p:anim>
                                    <p:anim calcmode="lin" valueType="num">
                                      <p:cBhvr>
                                        <p:cTn id="108" dur="500" fill="hold"/>
                                        <p:tgtEl>
                                          <p:spTgt spid="69"/>
                                        </p:tgtEl>
                                        <p:attrNameLst>
                                          <p:attrName>ppt_h</p:attrName>
                                        </p:attrNameLst>
                                      </p:cBhvr>
                                      <p:tavLst>
                                        <p:tav tm="0">
                                          <p:val>
                                            <p:fltVal val="0"/>
                                          </p:val>
                                        </p:tav>
                                        <p:tav tm="100000">
                                          <p:val>
                                            <p:strVal val="#ppt_h"/>
                                          </p:val>
                                        </p:tav>
                                      </p:tavLst>
                                    </p:anim>
                                    <p:animEffect transition="in" filter="fade">
                                      <p:cBhvr>
                                        <p:cTn id="109" dur="500"/>
                                        <p:tgtEl>
                                          <p:spTgt spid="69"/>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 calcmode="lin" valueType="num">
                                      <p:cBhvr>
                                        <p:cTn id="112" dur="500" fill="hold"/>
                                        <p:tgtEl>
                                          <p:spTgt spid="70"/>
                                        </p:tgtEl>
                                        <p:attrNameLst>
                                          <p:attrName>ppt_w</p:attrName>
                                        </p:attrNameLst>
                                      </p:cBhvr>
                                      <p:tavLst>
                                        <p:tav tm="0">
                                          <p:val>
                                            <p:fltVal val="0"/>
                                          </p:val>
                                        </p:tav>
                                        <p:tav tm="100000">
                                          <p:val>
                                            <p:strVal val="#ppt_w"/>
                                          </p:val>
                                        </p:tav>
                                      </p:tavLst>
                                    </p:anim>
                                    <p:anim calcmode="lin" valueType="num">
                                      <p:cBhvr>
                                        <p:cTn id="113" dur="500" fill="hold"/>
                                        <p:tgtEl>
                                          <p:spTgt spid="70"/>
                                        </p:tgtEl>
                                        <p:attrNameLst>
                                          <p:attrName>ppt_h</p:attrName>
                                        </p:attrNameLst>
                                      </p:cBhvr>
                                      <p:tavLst>
                                        <p:tav tm="0">
                                          <p:val>
                                            <p:fltVal val="0"/>
                                          </p:val>
                                        </p:tav>
                                        <p:tav tm="100000">
                                          <p:val>
                                            <p:strVal val="#ppt_h"/>
                                          </p:val>
                                        </p:tav>
                                      </p:tavLst>
                                    </p:anim>
                                    <p:animEffect transition="in" filter="fade">
                                      <p:cBhvr>
                                        <p:cTn id="114" dur="500"/>
                                        <p:tgtEl>
                                          <p:spTgt spid="7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71"/>
                                        </p:tgtEl>
                                        <p:attrNameLst>
                                          <p:attrName>style.visibility</p:attrName>
                                        </p:attrNameLst>
                                      </p:cBhvr>
                                      <p:to>
                                        <p:strVal val="visible"/>
                                      </p:to>
                                    </p:set>
                                    <p:anim calcmode="lin" valueType="num">
                                      <p:cBhvr>
                                        <p:cTn id="117" dur="500" fill="hold"/>
                                        <p:tgtEl>
                                          <p:spTgt spid="71"/>
                                        </p:tgtEl>
                                        <p:attrNameLst>
                                          <p:attrName>ppt_w</p:attrName>
                                        </p:attrNameLst>
                                      </p:cBhvr>
                                      <p:tavLst>
                                        <p:tav tm="0">
                                          <p:val>
                                            <p:fltVal val="0"/>
                                          </p:val>
                                        </p:tav>
                                        <p:tav tm="100000">
                                          <p:val>
                                            <p:strVal val="#ppt_w"/>
                                          </p:val>
                                        </p:tav>
                                      </p:tavLst>
                                    </p:anim>
                                    <p:anim calcmode="lin" valueType="num">
                                      <p:cBhvr>
                                        <p:cTn id="118" dur="500" fill="hold"/>
                                        <p:tgtEl>
                                          <p:spTgt spid="71"/>
                                        </p:tgtEl>
                                        <p:attrNameLst>
                                          <p:attrName>ppt_h</p:attrName>
                                        </p:attrNameLst>
                                      </p:cBhvr>
                                      <p:tavLst>
                                        <p:tav tm="0">
                                          <p:val>
                                            <p:fltVal val="0"/>
                                          </p:val>
                                        </p:tav>
                                        <p:tav tm="100000">
                                          <p:val>
                                            <p:strVal val="#ppt_h"/>
                                          </p:val>
                                        </p:tav>
                                      </p:tavLst>
                                    </p:anim>
                                    <p:animEffect transition="in" filter="fade">
                                      <p:cBhvr>
                                        <p:cTn id="119" dur="500"/>
                                        <p:tgtEl>
                                          <p:spTgt spid="71"/>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72"/>
                                        </p:tgtEl>
                                        <p:attrNameLst>
                                          <p:attrName>style.visibility</p:attrName>
                                        </p:attrNameLst>
                                      </p:cBhvr>
                                      <p:to>
                                        <p:strVal val="visible"/>
                                      </p:to>
                                    </p:set>
                                    <p:anim calcmode="lin" valueType="num">
                                      <p:cBhvr>
                                        <p:cTn id="122" dur="500" fill="hold"/>
                                        <p:tgtEl>
                                          <p:spTgt spid="72"/>
                                        </p:tgtEl>
                                        <p:attrNameLst>
                                          <p:attrName>ppt_w</p:attrName>
                                        </p:attrNameLst>
                                      </p:cBhvr>
                                      <p:tavLst>
                                        <p:tav tm="0">
                                          <p:val>
                                            <p:fltVal val="0"/>
                                          </p:val>
                                        </p:tav>
                                        <p:tav tm="100000">
                                          <p:val>
                                            <p:strVal val="#ppt_w"/>
                                          </p:val>
                                        </p:tav>
                                      </p:tavLst>
                                    </p:anim>
                                    <p:anim calcmode="lin" valueType="num">
                                      <p:cBhvr>
                                        <p:cTn id="123" dur="500" fill="hold"/>
                                        <p:tgtEl>
                                          <p:spTgt spid="72"/>
                                        </p:tgtEl>
                                        <p:attrNameLst>
                                          <p:attrName>ppt_h</p:attrName>
                                        </p:attrNameLst>
                                      </p:cBhvr>
                                      <p:tavLst>
                                        <p:tav tm="0">
                                          <p:val>
                                            <p:fltVal val="0"/>
                                          </p:val>
                                        </p:tav>
                                        <p:tav tm="100000">
                                          <p:val>
                                            <p:strVal val="#ppt_h"/>
                                          </p:val>
                                        </p:tav>
                                      </p:tavLst>
                                    </p:anim>
                                    <p:animEffect transition="in" filter="fade">
                                      <p:cBhvr>
                                        <p:cTn id="124" dur="500"/>
                                        <p:tgtEl>
                                          <p:spTgt spid="72"/>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73"/>
                                        </p:tgtEl>
                                        <p:attrNameLst>
                                          <p:attrName>style.visibility</p:attrName>
                                        </p:attrNameLst>
                                      </p:cBhvr>
                                      <p:to>
                                        <p:strVal val="visible"/>
                                      </p:to>
                                    </p:set>
                                    <p:anim calcmode="lin" valueType="num">
                                      <p:cBhvr>
                                        <p:cTn id="127" dur="500" fill="hold"/>
                                        <p:tgtEl>
                                          <p:spTgt spid="73"/>
                                        </p:tgtEl>
                                        <p:attrNameLst>
                                          <p:attrName>ppt_w</p:attrName>
                                        </p:attrNameLst>
                                      </p:cBhvr>
                                      <p:tavLst>
                                        <p:tav tm="0">
                                          <p:val>
                                            <p:fltVal val="0"/>
                                          </p:val>
                                        </p:tav>
                                        <p:tav tm="100000">
                                          <p:val>
                                            <p:strVal val="#ppt_w"/>
                                          </p:val>
                                        </p:tav>
                                      </p:tavLst>
                                    </p:anim>
                                    <p:anim calcmode="lin" valueType="num">
                                      <p:cBhvr>
                                        <p:cTn id="128" dur="500" fill="hold"/>
                                        <p:tgtEl>
                                          <p:spTgt spid="73"/>
                                        </p:tgtEl>
                                        <p:attrNameLst>
                                          <p:attrName>ppt_h</p:attrName>
                                        </p:attrNameLst>
                                      </p:cBhvr>
                                      <p:tavLst>
                                        <p:tav tm="0">
                                          <p:val>
                                            <p:fltVal val="0"/>
                                          </p:val>
                                        </p:tav>
                                        <p:tav tm="100000">
                                          <p:val>
                                            <p:strVal val="#ppt_h"/>
                                          </p:val>
                                        </p:tav>
                                      </p:tavLst>
                                    </p:anim>
                                    <p:animEffect transition="in" filter="fade">
                                      <p:cBhvr>
                                        <p:cTn id="129" dur="500"/>
                                        <p:tgtEl>
                                          <p:spTgt spid="73"/>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74"/>
                                        </p:tgtEl>
                                        <p:attrNameLst>
                                          <p:attrName>style.visibility</p:attrName>
                                        </p:attrNameLst>
                                      </p:cBhvr>
                                      <p:to>
                                        <p:strVal val="visible"/>
                                      </p:to>
                                    </p:set>
                                    <p:anim calcmode="lin" valueType="num">
                                      <p:cBhvr>
                                        <p:cTn id="132" dur="500" fill="hold"/>
                                        <p:tgtEl>
                                          <p:spTgt spid="74"/>
                                        </p:tgtEl>
                                        <p:attrNameLst>
                                          <p:attrName>ppt_w</p:attrName>
                                        </p:attrNameLst>
                                      </p:cBhvr>
                                      <p:tavLst>
                                        <p:tav tm="0">
                                          <p:val>
                                            <p:fltVal val="0"/>
                                          </p:val>
                                        </p:tav>
                                        <p:tav tm="100000">
                                          <p:val>
                                            <p:strVal val="#ppt_w"/>
                                          </p:val>
                                        </p:tav>
                                      </p:tavLst>
                                    </p:anim>
                                    <p:anim calcmode="lin" valueType="num">
                                      <p:cBhvr>
                                        <p:cTn id="133" dur="500" fill="hold"/>
                                        <p:tgtEl>
                                          <p:spTgt spid="74"/>
                                        </p:tgtEl>
                                        <p:attrNameLst>
                                          <p:attrName>ppt_h</p:attrName>
                                        </p:attrNameLst>
                                      </p:cBhvr>
                                      <p:tavLst>
                                        <p:tav tm="0">
                                          <p:val>
                                            <p:fltVal val="0"/>
                                          </p:val>
                                        </p:tav>
                                        <p:tav tm="100000">
                                          <p:val>
                                            <p:strVal val="#ppt_h"/>
                                          </p:val>
                                        </p:tav>
                                      </p:tavLst>
                                    </p:anim>
                                    <p:animEffect transition="in" filter="fade">
                                      <p:cBhvr>
                                        <p:cTn id="134" dur="500"/>
                                        <p:tgtEl>
                                          <p:spTgt spid="74"/>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anim calcmode="lin" valueType="num">
                                      <p:cBhvr>
                                        <p:cTn id="137" dur="500" fill="hold"/>
                                        <p:tgtEl>
                                          <p:spTgt spid="75"/>
                                        </p:tgtEl>
                                        <p:attrNameLst>
                                          <p:attrName>ppt_w</p:attrName>
                                        </p:attrNameLst>
                                      </p:cBhvr>
                                      <p:tavLst>
                                        <p:tav tm="0">
                                          <p:val>
                                            <p:fltVal val="0"/>
                                          </p:val>
                                        </p:tav>
                                        <p:tav tm="100000">
                                          <p:val>
                                            <p:strVal val="#ppt_w"/>
                                          </p:val>
                                        </p:tav>
                                      </p:tavLst>
                                    </p:anim>
                                    <p:anim calcmode="lin" valueType="num">
                                      <p:cBhvr>
                                        <p:cTn id="138" dur="500" fill="hold"/>
                                        <p:tgtEl>
                                          <p:spTgt spid="75"/>
                                        </p:tgtEl>
                                        <p:attrNameLst>
                                          <p:attrName>ppt_h</p:attrName>
                                        </p:attrNameLst>
                                      </p:cBhvr>
                                      <p:tavLst>
                                        <p:tav tm="0">
                                          <p:val>
                                            <p:fltVal val="0"/>
                                          </p:val>
                                        </p:tav>
                                        <p:tav tm="100000">
                                          <p:val>
                                            <p:strVal val="#ppt_h"/>
                                          </p:val>
                                        </p:tav>
                                      </p:tavLst>
                                    </p:anim>
                                    <p:animEffect transition="in" filter="fade">
                                      <p:cBhvr>
                                        <p:cTn id="139" dur="500"/>
                                        <p:tgtEl>
                                          <p:spTgt spid="75"/>
                                        </p:tgtEl>
                                      </p:cBhvr>
                                    </p:animEffect>
                                  </p:childTnLst>
                                </p:cTn>
                              </p:par>
                              <p:par>
                                <p:cTn id="140" presetID="53" presetClass="entr" presetSubtype="16" fill="hold" nodeType="withEffect">
                                  <p:stCondLst>
                                    <p:cond delay="0"/>
                                  </p:stCondLst>
                                  <p:childTnLst>
                                    <p:set>
                                      <p:cBhvr>
                                        <p:cTn id="141" dur="1" fill="hold">
                                          <p:stCondLst>
                                            <p:cond delay="0"/>
                                          </p:stCondLst>
                                        </p:cTn>
                                        <p:tgtEl>
                                          <p:spTgt spid="76"/>
                                        </p:tgtEl>
                                        <p:attrNameLst>
                                          <p:attrName>style.visibility</p:attrName>
                                        </p:attrNameLst>
                                      </p:cBhvr>
                                      <p:to>
                                        <p:strVal val="visible"/>
                                      </p:to>
                                    </p:set>
                                    <p:anim calcmode="lin" valueType="num">
                                      <p:cBhvr>
                                        <p:cTn id="142" dur="500" fill="hold"/>
                                        <p:tgtEl>
                                          <p:spTgt spid="76"/>
                                        </p:tgtEl>
                                        <p:attrNameLst>
                                          <p:attrName>ppt_w</p:attrName>
                                        </p:attrNameLst>
                                      </p:cBhvr>
                                      <p:tavLst>
                                        <p:tav tm="0">
                                          <p:val>
                                            <p:fltVal val="0"/>
                                          </p:val>
                                        </p:tav>
                                        <p:tav tm="100000">
                                          <p:val>
                                            <p:strVal val="#ppt_w"/>
                                          </p:val>
                                        </p:tav>
                                      </p:tavLst>
                                    </p:anim>
                                    <p:anim calcmode="lin" valueType="num">
                                      <p:cBhvr>
                                        <p:cTn id="143" dur="500" fill="hold"/>
                                        <p:tgtEl>
                                          <p:spTgt spid="76"/>
                                        </p:tgtEl>
                                        <p:attrNameLst>
                                          <p:attrName>ppt_h</p:attrName>
                                        </p:attrNameLst>
                                      </p:cBhvr>
                                      <p:tavLst>
                                        <p:tav tm="0">
                                          <p:val>
                                            <p:fltVal val="0"/>
                                          </p:val>
                                        </p:tav>
                                        <p:tav tm="100000">
                                          <p:val>
                                            <p:strVal val="#ppt_h"/>
                                          </p:val>
                                        </p:tav>
                                      </p:tavLst>
                                    </p:anim>
                                    <p:animEffect transition="in" filter="fade">
                                      <p:cBhvr>
                                        <p:cTn id="144" dur="500"/>
                                        <p:tgtEl>
                                          <p:spTgt spid="76"/>
                                        </p:tgtEl>
                                      </p:cBhvr>
                                    </p:animEffect>
                                  </p:childTnLst>
                                </p:cTn>
                              </p:par>
                              <p:par>
                                <p:cTn id="145" presetID="53" presetClass="entr" presetSubtype="16" fill="hold" nodeType="withEffect">
                                  <p:stCondLst>
                                    <p:cond delay="0"/>
                                  </p:stCondLst>
                                  <p:childTnLst>
                                    <p:set>
                                      <p:cBhvr>
                                        <p:cTn id="146" dur="1" fill="hold">
                                          <p:stCondLst>
                                            <p:cond delay="0"/>
                                          </p:stCondLst>
                                        </p:cTn>
                                        <p:tgtEl>
                                          <p:spTgt spid="77"/>
                                        </p:tgtEl>
                                        <p:attrNameLst>
                                          <p:attrName>style.visibility</p:attrName>
                                        </p:attrNameLst>
                                      </p:cBhvr>
                                      <p:to>
                                        <p:strVal val="visible"/>
                                      </p:to>
                                    </p:set>
                                    <p:anim calcmode="lin" valueType="num">
                                      <p:cBhvr>
                                        <p:cTn id="147" dur="500" fill="hold"/>
                                        <p:tgtEl>
                                          <p:spTgt spid="77"/>
                                        </p:tgtEl>
                                        <p:attrNameLst>
                                          <p:attrName>ppt_w</p:attrName>
                                        </p:attrNameLst>
                                      </p:cBhvr>
                                      <p:tavLst>
                                        <p:tav tm="0">
                                          <p:val>
                                            <p:fltVal val="0"/>
                                          </p:val>
                                        </p:tav>
                                        <p:tav tm="100000">
                                          <p:val>
                                            <p:strVal val="#ppt_w"/>
                                          </p:val>
                                        </p:tav>
                                      </p:tavLst>
                                    </p:anim>
                                    <p:anim calcmode="lin" valueType="num">
                                      <p:cBhvr>
                                        <p:cTn id="148" dur="500" fill="hold"/>
                                        <p:tgtEl>
                                          <p:spTgt spid="77"/>
                                        </p:tgtEl>
                                        <p:attrNameLst>
                                          <p:attrName>ppt_h</p:attrName>
                                        </p:attrNameLst>
                                      </p:cBhvr>
                                      <p:tavLst>
                                        <p:tav tm="0">
                                          <p:val>
                                            <p:fltVal val="0"/>
                                          </p:val>
                                        </p:tav>
                                        <p:tav tm="100000">
                                          <p:val>
                                            <p:strVal val="#ppt_h"/>
                                          </p:val>
                                        </p:tav>
                                      </p:tavLst>
                                    </p:anim>
                                    <p:animEffect transition="in" filter="fade">
                                      <p:cBhvr>
                                        <p:cTn id="149" dur="500"/>
                                        <p:tgtEl>
                                          <p:spTgt spid="77"/>
                                        </p:tgtEl>
                                      </p:cBhvr>
                                    </p:animEffect>
                                  </p:childTnLst>
                                </p:cTn>
                              </p:par>
                              <p:par>
                                <p:cTn id="150" presetID="53" presetClass="entr" presetSubtype="16" fill="hold" nodeType="withEffect">
                                  <p:stCondLst>
                                    <p:cond delay="0"/>
                                  </p:stCondLst>
                                  <p:childTnLst>
                                    <p:set>
                                      <p:cBhvr>
                                        <p:cTn id="151" dur="1" fill="hold">
                                          <p:stCondLst>
                                            <p:cond delay="0"/>
                                          </p:stCondLst>
                                        </p:cTn>
                                        <p:tgtEl>
                                          <p:spTgt spid="78"/>
                                        </p:tgtEl>
                                        <p:attrNameLst>
                                          <p:attrName>style.visibility</p:attrName>
                                        </p:attrNameLst>
                                      </p:cBhvr>
                                      <p:to>
                                        <p:strVal val="visible"/>
                                      </p:to>
                                    </p:set>
                                    <p:anim calcmode="lin" valueType="num">
                                      <p:cBhvr>
                                        <p:cTn id="152" dur="500" fill="hold"/>
                                        <p:tgtEl>
                                          <p:spTgt spid="78"/>
                                        </p:tgtEl>
                                        <p:attrNameLst>
                                          <p:attrName>ppt_w</p:attrName>
                                        </p:attrNameLst>
                                      </p:cBhvr>
                                      <p:tavLst>
                                        <p:tav tm="0">
                                          <p:val>
                                            <p:fltVal val="0"/>
                                          </p:val>
                                        </p:tav>
                                        <p:tav tm="100000">
                                          <p:val>
                                            <p:strVal val="#ppt_w"/>
                                          </p:val>
                                        </p:tav>
                                      </p:tavLst>
                                    </p:anim>
                                    <p:anim calcmode="lin" valueType="num">
                                      <p:cBhvr>
                                        <p:cTn id="153" dur="500" fill="hold"/>
                                        <p:tgtEl>
                                          <p:spTgt spid="78"/>
                                        </p:tgtEl>
                                        <p:attrNameLst>
                                          <p:attrName>ppt_h</p:attrName>
                                        </p:attrNameLst>
                                      </p:cBhvr>
                                      <p:tavLst>
                                        <p:tav tm="0">
                                          <p:val>
                                            <p:fltVal val="0"/>
                                          </p:val>
                                        </p:tav>
                                        <p:tav tm="100000">
                                          <p:val>
                                            <p:strVal val="#ppt_h"/>
                                          </p:val>
                                        </p:tav>
                                      </p:tavLst>
                                    </p:anim>
                                    <p:animEffect transition="in" filter="fade">
                                      <p:cBhvr>
                                        <p:cTn id="154" dur="500"/>
                                        <p:tgtEl>
                                          <p:spTgt spid="78"/>
                                        </p:tgtEl>
                                      </p:cBhvr>
                                    </p:animEffect>
                                  </p:childTnLst>
                                </p:cTn>
                              </p:par>
                              <p:par>
                                <p:cTn id="155" presetID="53" presetClass="entr" presetSubtype="16" fill="hold" nodeType="withEffect">
                                  <p:stCondLst>
                                    <p:cond delay="0"/>
                                  </p:stCondLst>
                                  <p:childTnLst>
                                    <p:set>
                                      <p:cBhvr>
                                        <p:cTn id="156" dur="1" fill="hold">
                                          <p:stCondLst>
                                            <p:cond delay="0"/>
                                          </p:stCondLst>
                                        </p:cTn>
                                        <p:tgtEl>
                                          <p:spTgt spid="79"/>
                                        </p:tgtEl>
                                        <p:attrNameLst>
                                          <p:attrName>style.visibility</p:attrName>
                                        </p:attrNameLst>
                                      </p:cBhvr>
                                      <p:to>
                                        <p:strVal val="visible"/>
                                      </p:to>
                                    </p:set>
                                    <p:anim calcmode="lin" valueType="num">
                                      <p:cBhvr>
                                        <p:cTn id="157" dur="500" fill="hold"/>
                                        <p:tgtEl>
                                          <p:spTgt spid="79"/>
                                        </p:tgtEl>
                                        <p:attrNameLst>
                                          <p:attrName>ppt_w</p:attrName>
                                        </p:attrNameLst>
                                      </p:cBhvr>
                                      <p:tavLst>
                                        <p:tav tm="0">
                                          <p:val>
                                            <p:fltVal val="0"/>
                                          </p:val>
                                        </p:tav>
                                        <p:tav tm="100000">
                                          <p:val>
                                            <p:strVal val="#ppt_w"/>
                                          </p:val>
                                        </p:tav>
                                      </p:tavLst>
                                    </p:anim>
                                    <p:anim calcmode="lin" valueType="num">
                                      <p:cBhvr>
                                        <p:cTn id="158" dur="500" fill="hold"/>
                                        <p:tgtEl>
                                          <p:spTgt spid="79"/>
                                        </p:tgtEl>
                                        <p:attrNameLst>
                                          <p:attrName>ppt_h</p:attrName>
                                        </p:attrNameLst>
                                      </p:cBhvr>
                                      <p:tavLst>
                                        <p:tav tm="0">
                                          <p:val>
                                            <p:fltVal val="0"/>
                                          </p:val>
                                        </p:tav>
                                        <p:tav tm="100000">
                                          <p:val>
                                            <p:strVal val="#ppt_h"/>
                                          </p:val>
                                        </p:tav>
                                      </p:tavLst>
                                    </p:anim>
                                    <p:animEffect transition="in" filter="fade">
                                      <p:cBhvr>
                                        <p:cTn id="159" dur="500"/>
                                        <p:tgtEl>
                                          <p:spTgt spid="7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026"/>
                                        </p:tgtEl>
                                        <p:attrNameLst>
                                          <p:attrName>style.visibility</p:attrName>
                                        </p:attrNameLst>
                                      </p:cBhvr>
                                      <p:to>
                                        <p:strVal val="visible"/>
                                      </p:to>
                                    </p:set>
                                    <p:animEffect transition="in" filter="fade">
                                      <p:cBhvr>
                                        <p:cTn id="164" dur="500"/>
                                        <p:tgtEl>
                                          <p:spTgt spid="102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45"/>
                                        </p:tgtEl>
                                        <p:attrNameLst>
                                          <p:attrName>style.visibility</p:attrName>
                                        </p:attrNameLst>
                                      </p:cBhvr>
                                      <p:to>
                                        <p:strVal val="visible"/>
                                      </p:to>
                                    </p:set>
                                    <p:animEffect transition="in" filter="fade">
                                      <p:cBhvr>
                                        <p:cTn id="16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P spid="25" grpId="0" animBg="1"/>
      <p:bldP spid="34" grpId="0" animBg="1"/>
      <p:bldP spid="35" grpId="0"/>
      <p:bldP spid="11" grpId="0" animBg="1"/>
      <p:bldP spid="62" grpId="0"/>
      <p:bldP spid="63" grpId="0"/>
      <p:bldP spid="64" grpId="0" animBg="1"/>
      <p:bldP spid="65" grpId="0" animBg="1"/>
      <p:bldP spid="66" grpId="0" animBg="1"/>
      <p:bldP spid="67" grpId="0" animBg="1"/>
      <p:bldP spid="70" grpId="0"/>
      <p:bldP spid="71" grpId="0"/>
      <p:bldP spid="72" grpId="0"/>
      <p:bldP spid="73" grpId="0"/>
      <p:bldP spid="74" grpId="0" animBg="1"/>
      <p:bldP spid="75" grpId="0" animBg="1"/>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Genomic QPM</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200" dirty="0" smtClean="0"/>
          </a:p>
          <a:p>
            <a:r>
              <a:rPr lang="en-US" sz="1200" dirty="0" smtClean="0"/>
              <a:t>Alphabet set = </a:t>
            </a:r>
            <a:r>
              <a:rPr lang="el-GR" sz="1200" dirty="0" smtClean="0"/>
              <a:t>Σ</a:t>
            </a:r>
            <a:r>
              <a:rPr lang="en-US" sz="1200" dirty="0" smtClean="0"/>
              <a:t> = {A,C,G,T} = {0,1,2,3} in Radix-4</a:t>
            </a:r>
          </a:p>
          <a:p>
            <a:r>
              <a:rPr lang="en-US" sz="1200" dirty="0" smtClean="0"/>
              <a:t>Alphabet size = |</a:t>
            </a:r>
            <a:r>
              <a:rPr lang="el-GR" sz="1200" dirty="0" smtClean="0"/>
              <a:t>Σ</a:t>
            </a:r>
            <a:r>
              <a:rPr lang="en-US" sz="1200" dirty="0" smtClean="0"/>
              <a:t>| </a:t>
            </a:r>
            <a:r>
              <a:rPr lang="en-US" sz="1200" dirty="0"/>
              <a:t>≈</a:t>
            </a:r>
            <a:r>
              <a:rPr lang="en-US" sz="1200" dirty="0" smtClean="0"/>
              <a:t> 4</a:t>
            </a:r>
          </a:p>
          <a:p>
            <a:r>
              <a:rPr lang="en-US" sz="1200" dirty="0" smtClean="0"/>
              <a:t>Reference Genome size = N = |</a:t>
            </a:r>
            <a:r>
              <a:rPr lang="el-GR" sz="1200" dirty="0" smtClean="0"/>
              <a:t>ω</a:t>
            </a:r>
            <a:r>
              <a:rPr lang="en-US" sz="1200" dirty="0" smtClean="0"/>
              <a:t>| ≈ 3x10</a:t>
            </a:r>
            <a:r>
              <a:rPr lang="en-US" sz="1200" baseline="30000" dirty="0" smtClean="0"/>
              <a:t>9</a:t>
            </a:r>
            <a:r>
              <a:rPr lang="en-US" sz="1200" dirty="0" smtClean="0"/>
              <a:t> </a:t>
            </a:r>
            <a:r>
              <a:rPr lang="en-US" sz="1200" dirty="0"/>
              <a:t>≈ </a:t>
            </a:r>
            <a:r>
              <a:rPr lang="en-US" sz="1200" dirty="0" smtClean="0"/>
              <a:t>2</a:t>
            </a:r>
            <a:r>
              <a:rPr lang="en-US" sz="1200" baseline="30000" dirty="0" smtClean="0"/>
              <a:t>30</a:t>
            </a:r>
          </a:p>
          <a:p>
            <a:r>
              <a:rPr lang="en-US" sz="1200" dirty="0" smtClean="0"/>
              <a:t>Short Read size = M = |p| ≈ 100 </a:t>
            </a:r>
            <a:r>
              <a:rPr lang="en-US" sz="1200" dirty="0"/>
              <a:t>≈ </a:t>
            </a:r>
            <a:r>
              <a:rPr lang="en-US" sz="1200" dirty="0" smtClean="0"/>
              <a:t>2</a:t>
            </a:r>
            <a:r>
              <a:rPr lang="en-US" sz="1200" baseline="30000" dirty="0" smtClean="0"/>
              <a:t>7</a:t>
            </a:r>
          </a:p>
          <a:p>
            <a:r>
              <a:rPr lang="en-US" sz="1200" dirty="0" smtClean="0"/>
              <a:t>Reference Genome = </a:t>
            </a:r>
            <a:r>
              <a:rPr lang="el-GR" sz="1200" dirty="0" smtClean="0"/>
              <a:t>ω</a:t>
            </a:r>
            <a:r>
              <a:rPr lang="en-US" sz="1200" dirty="0" smtClean="0"/>
              <a:t> </a:t>
            </a:r>
            <a:r>
              <a:rPr lang="el-GR" sz="1200" dirty="0" smtClean="0"/>
              <a:t>ϵ</a:t>
            </a:r>
            <a:r>
              <a:rPr lang="en-US" sz="1200" dirty="0" smtClean="0"/>
              <a:t> </a:t>
            </a:r>
            <a:r>
              <a:rPr lang="el-GR" sz="1200" dirty="0" smtClean="0"/>
              <a:t>Σ</a:t>
            </a:r>
            <a:r>
              <a:rPr lang="en-US" sz="1200" baseline="30000" dirty="0" smtClean="0"/>
              <a:t>⊗N</a:t>
            </a:r>
            <a:r>
              <a:rPr lang="en-US" sz="1200" dirty="0" smtClean="0"/>
              <a:t> </a:t>
            </a:r>
          </a:p>
          <a:p>
            <a:r>
              <a:rPr lang="en-US" sz="1200" dirty="0" smtClean="0"/>
              <a:t>Short Read = p</a:t>
            </a:r>
            <a:r>
              <a:rPr lang="en-US" sz="1200" dirty="0"/>
              <a:t> </a:t>
            </a:r>
            <a:r>
              <a:rPr lang="el-GR" sz="1200" dirty="0"/>
              <a:t>ϵ</a:t>
            </a:r>
            <a:r>
              <a:rPr lang="en-US" sz="1200" dirty="0"/>
              <a:t> </a:t>
            </a:r>
            <a:r>
              <a:rPr lang="el-GR" sz="1200" dirty="0"/>
              <a:t>Σ</a:t>
            </a:r>
            <a:r>
              <a:rPr lang="en-US" sz="1200" baseline="30000" dirty="0" smtClean="0"/>
              <a:t>⊗M</a:t>
            </a:r>
            <a:r>
              <a:rPr lang="en-US" sz="1200" dirty="0" smtClean="0"/>
              <a:t> </a:t>
            </a:r>
          </a:p>
          <a:p>
            <a:endParaRPr lang="en-US" sz="1200" dirty="0" smtClean="0"/>
          </a:p>
          <a:p>
            <a:r>
              <a:rPr lang="en-US" sz="1200" dirty="0" smtClean="0"/>
              <a:t>Position encoding size = s = ceil(log</a:t>
            </a:r>
            <a:r>
              <a:rPr lang="en-US" sz="1200" baseline="-25000" dirty="0" smtClean="0"/>
              <a:t>2</a:t>
            </a:r>
            <a:r>
              <a:rPr lang="en-US" sz="1200" dirty="0" smtClean="0"/>
              <a:t>(N-M)) ≈ ceil(log</a:t>
            </a:r>
            <a:r>
              <a:rPr lang="en-US" sz="1200" baseline="-25000" dirty="0" smtClean="0"/>
              <a:t>2</a:t>
            </a:r>
            <a:r>
              <a:rPr lang="en-US" sz="1200" dirty="0" smtClean="0"/>
              <a:t>N) for N&gt;&gt;M ≈ 30</a:t>
            </a:r>
          </a:p>
          <a:p>
            <a:r>
              <a:rPr lang="en-US" sz="1200" dirty="0" smtClean="0"/>
              <a:t>Initial state = |</a:t>
            </a:r>
            <a:r>
              <a:rPr lang="el-GR" sz="1200" dirty="0" smtClean="0"/>
              <a:t>ψ</a:t>
            </a:r>
            <a:r>
              <a:rPr lang="en-US" sz="1200" baseline="-25000" dirty="0" smtClean="0"/>
              <a:t>0</a:t>
            </a:r>
            <a:r>
              <a:rPr lang="en-US" sz="1200" dirty="0" smtClean="0"/>
              <a:t>&gt;</a:t>
            </a:r>
          </a:p>
          <a:p>
            <a:endParaRPr lang="en-US" sz="1200" dirty="0"/>
          </a:p>
          <a:p>
            <a:r>
              <a:rPr lang="en-US" sz="1200" dirty="0" smtClean="0"/>
              <a:t>Total number of logical qubits required </a:t>
            </a:r>
            <a:r>
              <a:rPr lang="en-US" sz="1200" dirty="0"/>
              <a:t>≈ </a:t>
            </a:r>
            <a:r>
              <a:rPr lang="en-US" sz="1200" dirty="0" smtClean="0"/>
              <a:t>3000</a:t>
            </a:r>
          </a:p>
          <a:p>
            <a:pPr lvl="1"/>
            <a:r>
              <a:rPr lang="en-US" sz="1000" dirty="0" smtClean="0"/>
              <a:t>+ </a:t>
            </a:r>
            <a:r>
              <a:rPr lang="en-US" sz="1000" dirty="0" err="1" smtClean="0"/>
              <a:t>Ancillas</a:t>
            </a:r>
            <a:endParaRPr lang="en-US" sz="1000" dirty="0" smtClean="0"/>
          </a:p>
          <a:p>
            <a:pPr lvl="1"/>
            <a:r>
              <a:rPr lang="en-US" sz="1000" dirty="0" smtClean="0"/>
              <a:t>+ QEC</a:t>
            </a:r>
          </a:p>
        </p:txBody>
      </p:sp>
    </p:spTree>
    <p:extLst>
      <p:ext uri="{BB962C8B-B14F-4D97-AF65-F5344CB8AC3E}">
        <p14:creationId xmlns:p14="http://schemas.microsoft.com/office/powerpoint/2010/main" val="16497314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0370"/>
          <a:stretch/>
        </p:blipFill>
        <p:spPr>
          <a:xfrm>
            <a:off x="1027109" y="1301750"/>
            <a:ext cx="8116891" cy="3244850"/>
          </a:xfrm>
          <a:prstGeom prst="rect">
            <a:avLst/>
          </a:prstGeom>
        </p:spPr>
      </p:pic>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Proof-of-concept</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200" dirty="0" smtClean="0"/>
          </a:p>
          <a:p>
            <a:r>
              <a:rPr lang="el-GR" sz="1200" dirty="0" smtClean="0"/>
              <a:t>Σ</a:t>
            </a:r>
            <a:r>
              <a:rPr lang="en-US" sz="1200" dirty="0" smtClean="0"/>
              <a:t> = {A,C,G,T}</a:t>
            </a:r>
          </a:p>
          <a:p>
            <a:r>
              <a:rPr lang="en-US" sz="1200" dirty="0" smtClean="0"/>
              <a:t>|</a:t>
            </a:r>
            <a:r>
              <a:rPr lang="el-GR" sz="1200" dirty="0" smtClean="0"/>
              <a:t>Σ</a:t>
            </a:r>
            <a:r>
              <a:rPr lang="en-US" sz="1200" dirty="0" smtClean="0"/>
              <a:t>| </a:t>
            </a:r>
            <a:r>
              <a:rPr lang="en-US" sz="1200" dirty="0"/>
              <a:t>≈</a:t>
            </a:r>
            <a:r>
              <a:rPr lang="en-US" sz="1200" dirty="0" smtClean="0"/>
              <a:t> 4</a:t>
            </a:r>
          </a:p>
          <a:p>
            <a:r>
              <a:rPr lang="el-GR" sz="1200" dirty="0" smtClean="0"/>
              <a:t>ω</a:t>
            </a:r>
            <a:r>
              <a:rPr lang="en-US" sz="1200" dirty="0" smtClean="0"/>
              <a:t> = AGCATTC</a:t>
            </a:r>
          </a:p>
          <a:p>
            <a:r>
              <a:rPr lang="en-US" sz="1200" dirty="0" smtClean="0"/>
              <a:t>p = AT</a:t>
            </a:r>
          </a:p>
          <a:p>
            <a:r>
              <a:rPr lang="en-US" sz="1200" dirty="0" smtClean="0"/>
              <a:t>N = 7</a:t>
            </a:r>
          </a:p>
          <a:p>
            <a:r>
              <a:rPr lang="en-US" sz="1200" dirty="0" smtClean="0"/>
              <a:t>M = 2</a:t>
            </a:r>
          </a:p>
          <a:p>
            <a:r>
              <a:rPr lang="en-US" sz="1200" dirty="0" smtClean="0"/>
              <a:t>s = 3</a:t>
            </a:r>
            <a:endParaRPr lang="en-US" sz="1200" dirty="0"/>
          </a:p>
          <a:p>
            <a:endParaRPr lang="en-US" sz="1200" dirty="0" smtClean="0"/>
          </a:p>
          <a:p>
            <a:r>
              <a:rPr lang="en-US" sz="1200" dirty="0" smtClean="0"/>
              <a:t>Initial state = |</a:t>
            </a:r>
            <a:r>
              <a:rPr lang="el-GR" sz="1200" dirty="0" smtClean="0"/>
              <a:t>ψ</a:t>
            </a:r>
            <a:r>
              <a:rPr lang="en-US" sz="1200" baseline="-25000" dirty="0" smtClean="0"/>
              <a:t>0</a:t>
            </a:r>
            <a:r>
              <a:rPr lang="en-US" sz="1200" dirty="0" smtClean="0"/>
              <a:t>&gt;</a:t>
            </a:r>
          </a:p>
        </p:txBody>
      </p:sp>
      <p:pic>
        <p:nvPicPr>
          <p:cNvPr id="5"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9850" y="663779"/>
            <a:ext cx="1395784" cy="92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9495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Proof-of-concept</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200" dirty="0" smtClean="0"/>
          </a:p>
          <a:p>
            <a:r>
              <a:rPr lang="el-GR" sz="1200" dirty="0" smtClean="0"/>
              <a:t>Σ</a:t>
            </a:r>
            <a:r>
              <a:rPr lang="en-US" sz="1200" dirty="0" smtClean="0"/>
              <a:t> = {A,C,G,T}</a:t>
            </a:r>
          </a:p>
          <a:p>
            <a:r>
              <a:rPr lang="en-US" sz="1200" dirty="0" smtClean="0"/>
              <a:t>|</a:t>
            </a:r>
            <a:r>
              <a:rPr lang="el-GR" sz="1200" dirty="0" smtClean="0"/>
              <a:t>Σ</a:t>
            </a:r>
            <a:r>
              <a:rPr lang="en-US" sz="1200" dirty="0" smtClean="0"/>
              <a:t>| </a:t>
            </a:r>
            <a:r>
              <a:rPr lang="en-US" sz="1200" dirty="0"/>
              <a:t>≈</a:t>
            </a:r>
            <a:r>
              <a:rPr lang="en-US" sz="1200" dirty="0" smtClean="0"/>
              <a:t> 4</a:t>
            </a:r>
          </a:p>
          <a:p>
            <a:r>
              <a:rPr lang="el-GR" sz="1200" dirty="0" smtClean="0"/>
              <a:t>ω</a:t>
            </a:r>
            <a:r>
              <a:rPr lang="en-US" sz="1200" dirty="0" smtClean="0"/>
              <a:t> = AGCATTC</a:t>
            </a:r>
          </a:p>
          <a:p>
            <a:r>
              <a:rPr lang="en-US" sz="1200" dirty="0" smtClean="0"/>
              <a:t>p = AT</a:t>
            </a:r>
          </a:p>
          <a:p>
            <a:r>
              <a:rPr lang="en-US" sz="1200" dirty="0" smtClean="0"/>
              <a:t>N = 7</a:t>
            </a:r>
          </a:p>
          <a:p>
            <a:r>
              <a:rPr lang="en-US" sz="1200" dirty="0" smtClean="0"/>
              <a:t>M = 2</a:t>
            </a:r>
          </a:p>
          <a:p>
            <a:r>
              <a:rPr lang="en-US" sz="1200" dirty="0" smtClean="0"/>
              <a:t>s = 3</a:t>
            </a:r>
            <a:endParaRPr lang="en-US" sz="1200" dirty="0"/>
          </a:p>
          <a:p>
            <a:endParaRPr lang="en-US" sz="1200" dirty="0" smtClean="0"/>
          </a:p>
          <a:p>
            <a:r>
              <a:rPr lang="en-US" sz="1200" dirty="0" smtClean="0"/>
              <a:t>Oracle construction</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7354" y="619894"/>
            <a:ext cx="6557190" cy="3908996"/>
          </a:xfrm>
          <a:prstGeom prst="rect">
            <a:avLst/>
          </a:prstGeom>
        </p:spPr>
      </p:pic>
    </p:spTree>
    <p:extLst>
      <p:ext uri="{BB962C8B-B14F-4D97-AF65-F5344CB8AC3E}">
        <p14:creationId xmlns:p14="http://schemas.microsoft.com/office/powerpoint/2010/main" val="8303784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Introduction</a:t>
            </a:r>
            <a:endParaRPr lang="en-US" sz="3200" dirty="0">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p:txBody>
          <a:bodyPr>
            <a:normAutofit/>
          </a:bodyPr>
          <a:lstStyle/>
          <a:p>
            <a:endParaRPr lang="en-US" sz="1800" dirty="0"/>
          </a:p>
          <a:p>
            <a:r>
              <a:rPr lang="en-US" sz="1800" dirty="0" smtClean="0"/>
              <a:t>Pattern Matching </a:t>
            </a:r>
          </a:p>
          <a:p>
            <a:pPr lvl="1"/>
            <a:r>
              <a:rPr lang="en-IN" dirty="0" smtClean="0"/>
              <a:t>Pattern </a:t>
            </a:r>
            <a:r>
              <a:rPr lang="en-IN" dirty="0"/>
              <a:t>matching is the act of checking a given sequence of tokens for the presence of the constituents of some pattern.</a:t>
            </a:r>
          </a:p>
          <a:p>
            <a:pPr lvl="1"/>
            <a:r>
              <a:rPr lang="en-IN" dirty="0" smtClean="0"/>
              <a:t>Pattern </a:t>
            </a:r>
            <a:r>
              <a:rPr lang="en-IN" dirty="0"/>
              <a:t>matching is very useful problem in big data </a:t>
            </a:r>
            <a:r>
              <a:rPr lang="en-IN" dirty="0" smtClean="0"/>
              <a:t>analysis and for </a:t>
            </a:r>
            <a:r>
              <a:rPr lang="en-US" dirty="0" smtClean="0"/>
              <a:t>machine </a:t>
            </a:r>
            <a:r>
              <a:rPr lang="en-US" dirty="0"/>
              <a:t>learning algorithm's classification stage.</a:t>
            </a:r>
          </a:p>
          <a:p>
            <a:pPr lvl="1"/>
            <a:r>
              <a:rPr lang="en-US" dirty="0"/>
              <a:t>Grover’s algorithm is most famous quantum search algorithm. </a:t>
            </a:r>
            <a:endParaRPr lang="en-IN" dirty="0"/>
          </a:p>
          <a:p>
            <a:pPr lvl="1"/>
            <a:r>
              <a:rPr lang="en-IN" dirty="0"/>
              <a:t>We aim to use a quantum search algorithm which is improvement of the </a:t>
            </a:r>
            <a:r>
              <a:rPr lang="en-IN" dirty="0" smtClean="0"/>
              <a:t>Grover's </a:t>
            </a:r>
            <a:r>
              <a:rPr lang="en-IN" dirty="0"/>
              <a:t>algorithm for pattern matching. </a:t>
            </a:r>
            <a:endParaRPr lang="en-US" dirty="0"/>
          </a:p>
          <a:p>
            <a:pPr lvl="1"/>
            <a:endParaRPr lang="en-US" sz="1600" dirty="0"/>
          </a:p>
        </p:txBody>
      </p:sp>
    </p:spTree>
    <p:extLst>
      <p:ext uri="{BB962C8B-B14F-4D97-AF65-F5344CB8AC3E}">
        <p14:creationId xmlns:p14="http://schemas.microsoft.com/office/powerpoint/2010/main" val="371215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1000"/>
                                        <p:tgtEl>
                                          <p:spTgt spid="10">
                                            <p:txEl>
                                              <p:pRg st="4" end="4"/>
                                            </p:txEl>
                                          </p:spTgt>
                                        </p:tgtEl>
                                      </p:cBhvr>
                                    </p:animEffect>
                                    <p:anim calcmode="lin" valueType="num">
                                      <p:cBhvr>
                                        <p:cTn id="2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1000"/>
                                        <p:tgtEl>
                                          <p:spTgt spid="10">
                                            <p:txEl>
                                              <p:pRg st="5" end="5"/>
                                            </p:txEl>
                                          </p:spTgt>
                                        </p:tgtEl>
                                      </p:cBhvr>
                                    </p:animEffect>
                                    <p:anim calcmode="lin" valueType="num">
                                      <p:cBhvr>
                                        <p:cTn id="33"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smtClean="0">
                <a:latin typeface="Arial" panose="020B0604020202020204" pitchFamily="34" charset="0"/>
                <a:cs typeface="Arial" panose="020B0604020202020204" pitchFamily="34" charset="0"/>
              </a:rPr>
              <a:t>QuAM+QPM</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400" dirty="0" smtClean="0"/>
          </a:p>
          <a:p>
            <a:endParaRPr lang="en-US" sz="1400" dirty="0" smtClean="0"/>
          </a:p>
          <a:p>
            <a:endParaRPr lang="en-US" sz="1400" dirty="0"/>
          </a:p>
          <a:p>
            <a:endParaRPr lang="en-US" sz="1400" dirty="0" smtClean="0"/>
          </a:p>
          <a:p>
            <a:endParaRPr lang="en-US" sz="1400" dirty="0"/>
          </a:p>
          <a:p>
            <a:endParaRPr lang="en-US" sz="1400" dirty="0" smtClean="0"/>
          </a:p>
          <a:p>
            <a:r>
              <a:rPr lang="en-US" sz="1400" dirty="0" smtClean="0"/>
              <a:t>Only previous reference using Grover</a:t>
            </a:r>
          </a:p>
          <a:p>
            <a:pPr lvl="1"/>
            <a:r>
              <a:rPr lang="en-US" sz="1200" dirty="0" smtClean="0"/>
              <a:t>quantum algorithm for protein/DNA sequence alignment</a:t>
            </a:r>
          </a:p>
          <a:p>
            <a:r>
              <a:rPr lang="en-US" sz="1400" dirty="0" smtClean="0"/>
              <a:t>Does not refer </a:t>
            </a:r>
            <a:r>
              <a:rPr lang="en-US" sz="1400" dirty="0" err="1" smtClean="0"/>
              <a:t>QuAM</a:t>
            </a:r>
            <a:r>
              <a:rPr lang="en-US" sz="1400" dirty="0" smtClean="0"/>
              <a:t>/QPM, but</a:t>
            </a:r>
          </a:p>
          <a:p>
            <a:pPr lvl="1"/>
            <a:r>
              <a:rPr lang="en-US" sz="1200" dirty="0" smtClean="0"/>
              <a:t>based on Hamming distances like </a:t>
            </a:r>
            <a:r>
              <a:rPr lang="en-US" sz="1200" dirty="0" err="1" smtClean="0"/>
              <a:t>QuAM</a:t>
            </a:r>
            <a:endParaRPr lang="en-US" sz="1200" dirty="0" smtClean="0"/>
          </a:p>
          <a:p>
            <a:pPr lvl="1"/>
            <a:r>
              <a:rPr lang="en-US" sz="1200" dirty="0"/>
              <a:t>b</a:t>
            </a:r>
            <a:r>
              <a:rPr lang="en-US" sz="1200" dirty="0" smtClean="0"/>
              <a:t>ased on Initialization Circuit encoding like QPM</a:t>
            </a:r>
          </a:p>
          <a:p>
            <a:r>
              <a:rPr lang="en-US" sz="1400" dirty="0" smtClean="0"/>
              <a:t>TBDs</a:t>
            </a:r>
          </a:p>
          <a:p>
            <a:pPr lvl="1"/>
            <a:r>
              <a:rPr lang="en-US" sz="1200" dirty="0" smtClean="0"/>
              <a:t>construct circuit from mathematical descriptions in paper</a:t>
            </a:r>
          </a:p>
          <a:p>
            <a:pPr lvl="1"/>
            <a:r>
              <a:rPr lang="en-US" sz="1200" dirty="0" smtClean="0"/>
              <a:t>check claim of using CNOT ladder for Hamming function</a:t>
            </a:r>
          </a:p>
          <a:p>
            <a:pPr lvl="1"/>
            <a:r>
              <a:rPr lang="en-US" sz="1200" dirty="0" smtClean="0"/>
              <a:t>check if Oracle dependence on SR can be made runtime</a:t>
            </a:r>
          </a:p>
          <a:p>
            <a:pPr lvl="1"/>
            <a:r>
              <a:rPr lang="en-US" sz="1200" dirty="0" smtClean="0"/>
              <a:t>check </a:t>
            </a:r>
            <a:r>
              <a:rPr lang="en-US" sz="1200" dirty="0" err="1"/>
              <a:t>qubit+ancilla</a:t>
            </a:r>
            <a:r>
              <a:rPr lang="en-US" sz="1200" dirty="0"/>
              <a:t> requirement scaling </a:t>
            </a:r>
            <a:r>
              <a:rPr lang="en-US" sz="1200" dirty="0" smtClean="0"/>
              <a:t>overhead</a:t>
            </a:r>
            <a:endParaRPr lang="en-US" sz="1200" dirty="0"/>
          </a:p>
        </p:txBody>
      </p:sp>
      <p:pic>
        <p:nvPicPr>
          <p:cNvPr id="4" name="Picture 3"/>
          <p:cNvPicPr>
            <a:picLocks noChangeAspect="1"/>
          </p:cNvPicPr>
          <p:nvPr/>
        </p:nvPicPr>
        <p:blipFill rotWithShape="1">
          <a:blip r:embed="rId3"/>
          <a:srcRect l="10734" t="18608" r="9066" b="61007"/>
          <a:stretch/>
        </p:blipFill>
        <p:spPr>
          <a:xfrm>
            <a:off x="905256" y="755904"/>
            <a:ext cx="7333488" cy="1048512"/>
          </a:xfrm>
          <a:prstGeom prst="rect">
            <a:avLst/>
          </a:prstGeom>
          <a:ln>
            <a:solidFill>
              <a:srgbClr val="00B050"/>
            </a:solidFill>
          </a:ln>
        </p:spPr>
      </p:pic>
      <p:pic>
        <p:nvPicPr>
          <p:cNvPr id="7" name="Picture 6"/>
          <p:cNvPicPr>
            <a:picLocks noChangeAspect="1"/>
          </p:cNvPicPr>
          <p:nvPr/>
        </p:nvPicPr>
        <p:blipFill rotWithShape="1">
          <a:blip r:embed="rId4"/>
          <a:srcRect l="10733" t="39704" r="50000" b="44059"/>
          <a:stretch/>
        </p:blipFill>
        <p:spPr>
          <a:xfrm>
            <a:off x="5870448" y="2074426"/>
            <a:ext cx="2919984" cy="679180"/>
          </a:xfrm>
          <a:prstGeom prst="rect">
            <a:avLst/>
          </a:prstGeom>
          <a:ln>
            <a:solidFill>
              <a:srgbClr val="00B050"/>
            </a:solidFill>
          </a:ln>
        </p:spPr>
      </p:pic>
      <p:pic>
        <p:nvPicPr>
          <p:cNvPr id="8" name="Picture 7"/>
          <p:cNvPicPr>
            <a:picLocks noChangeAspect="1"/>
          </p:cNvPicPr>
          <p:nvPr/>
        </p:nvPicPr>
        <p:blipFill rotWithShape="1">
          <a:blip r:embed="rId5"/>
          <a:srcRect l="10800" t="49422" r="50000" b="26992"/>
          <a:stretch/>
        </p:blipFill>
        <p:spPr>
          <a:xfrm>
            <a:off x="5870448" y="2926080"/>
            <a:ext cx="2919984" cy="988226"/>
          </a:xfrm>
          <a:prstGeom prst="rect">
            <a:avLst/>
          </a:prstGeom>
          <a:ln>
            <a:solidFill>
              <a:srgbClr val="00B050"/>
            </a:solidFill>
          </a:ln>
        </p:spPr>
      </p:pic>
    </p:spTree>
    <p:extLst>
      <p:ext uri="{BB962C8B-B14F-4D97-AF65-F5344CB8AC3E}">
        <p14:creationId xmlns:p14="http://schemas.microsoft.com/office/powerpoint/2010/main" val="362395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1000"/>
                                        <p:tgtEl>
                                          <p:spTgt spid="3">
                                            <p:txEl>
                                              <p:pRg st="9" end="9"/>
                                            </p:txEl>
                                          </p:spTgt>
                                        </p:tgtEl>
                                      </p:cBhvr>
                                    </p:animEffect>
                                    <p:anim calcmode="lin" valueType="num">
                                      <p:cBhvr>
                                        <p:cTn id="35"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1000"/>
                                        <p:tgtEl>
                                          <p:spTgt spid="3">
                                            <p:txEl>
                                              <p:pRg st="10" end="10"/>
                                            </p:txEl>
                                          </p:spTgt>
                                        </p:tgtEl>
                                      </p:cBhvr>
                                    </p:animEffect>
                                    <p:anim calcmode="lin" valueType="num">
                                      <p:cBhvr>
                                        <p:cTn id="40"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1000"/>
                                        <p:tgtEl>
                                          <p:spTgt spid="3">
                                            <p:txEl>
                                              <p:pRg st="13" end="13"/>
                                            </p:txEl>
                                          </p:spTgt>
                                        </p:tgtEl>
                                      </p:cBhvr>
                                    </p:animEffect>
                                    <p:anim calcmode="lin" valueType="num">
                                      <p:cBhvr>
                                        <p:cTn id="57"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13" end="13"/>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1000"/>
                                        <p:tgtEl>
                                          <p:spTgt spid="3">
                                            <p:txEl>
                                              <p:pRg st="14" end="14"/>
                                            </p:txEl>
                                          </p:spTgt>
                                        </p:tgtEl>
                                      </p:cBhvr>
                                    </p:animEffect>
                                    <p:anim calcmode="lin" valueType="num">
                                      <p:cBhvr>
                                        <p:cTn id="62"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4" end="14"/>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
                                            <p:txEl>
                                              <p:pRg st="15" end="15"/>
                                            </p:txEl>
                                          </p:spTgt>
                                        </p:tgtEl>
                                        <p:attrNameLst>
                                          <p:attrName>style.visibility</p:attrName>
                                        </p:attrNameLst>
                                      </p:cBhvr>
                                      <p:to>
                                        <p:strVal val="visible"/>
                                      </p:to>
                                    </p:set>
                                    <p:animEffect transition="in" filter="fade">
                                      <p:cBhvr>
                                        <p:cTn id="66" dur="1000"/>
                                        <p:tgtEl>
                                          <p:spTgt spid="3">
                                            <p:txEl>
                                              <p:pRg st="15" end="15"/>
                                            </p:txEl>
                                          </p:spTgt>
                                        </p:tgtEl>
                                      </p:cBhvr>
                                    </p:animEffect>
                                    <p:anim calcmode="lin" valueType="num">
                                      <p:cBhvr>
                                        <p:cTn id="67" dur="1000" fill="hold"/>
                                        <p:tgtEl>
                                          <p:spTgt spid="3">
                                            <p:txEl>
                                              <p:pRg st="15" end="15"/>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Plan for next month</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85000" lnSpcReduction="20000"/>
          </a:bodyPr>
          <a:lstStyle/>
          <a:p>
            <a:endParaRPr lang="en-US" sz="1600" dirty="0" smtClean="0"/>
          </a:p>
          <a:p>
            <a:r>
              <a:rPr lang="en-US" sz="1600" dirty="0" smtClean="0"/>
              <a:t>Circuit simulation</a:t>
            </a:r>
          </a:p>
          <a:p>
            <a:pPr lvl="1"/>
            <a:r>
              <a:rPr lang="en-US" sz="1400" dirty="0" smtClean="0"/>
              <a:t>Port MATLAB code to </a:t>
            </a:r>
            <a:r>
              <a:rPr lang="en-US" sz="1400" dirty="0" err="1" smtClean="0"/>
              <a:t>OpenQL</a:t>
            </a:r>
            <a:r>
              <a:rPr lang="en-US" sz="1400" dirty="0" smtClean="0"/>
              <a:t> (make python basic library)</a:t>
            </a:r>
          </a:p>
          <a:p>
            <a:pPr lvl="1"/>
            <a:r>
              <a:rPr lang="en-US" sz="1400" dirty="0" smtClean="0"/>
              <a:t>Run in QX</a:t>
            </a:r>
          </a:p>
          <a:p>
            <a:r>
              <a:rPr lang="en-US" sz="1600" dirty="0" smtClean="0"/>
              <a:t>QPM</a:t>
            </a:r>
          </a:p>
          <a:p>
            <a:pPr lvl="1"/>
            <a:r>
              <a:rPr lang="en-US" sz="1400" dirty="0" smtClean="0"/>
              <a:t>simulate </a:t>
            </a:r>
            <a:r>
              <a:rPr lang="en-US" sz="1400" dirty="0"/>
              <a:t>Genome </a:t>
            </a:r>
            <a:r>
              <a:rPr lang="en-US" sz="1400" dirty="0" smtClean="0"/>
              <a:t>Sequence</a:t>
            </a:r>
          </a:p>
          <a:p>
            <a:pPr lvl="1"/>
            <a:r>
              <a:rPr lang="en-US" sz="1400" dirty="0" smtClean="0"/>
              <a:t>white-box testing</a:t>
            </a:r>
          </a:p>
          <a:p>
            <a:r>
              <a:rPr lang="en-US" sz="1600" dirty="0" err="1" smtClean="0"/>
              <a:t>QuAM</a:t>
            </a:r>
            <a:r>
              <a:rPr lang="en-US" sz="1600" dirty="0" smtClean="0"/>
              <a:t> modifications</a:t>
            </a:r>
          </a:p>
          <a:p>
            <a:pPr lvl="1"/>
            <a:r>
              <a:rPr lang="en-US" sz="1400" dirty="0" smtClean="0"/>
              <a:t>use Unitary matrix</a:t>
            </a:r>
          </a:p>
          <a:p>
            <a:pPr lvl="1"/>
            <a:r>
              <a:rPr lang="en-US" sz="1400" dirty="0" smtClean="0"/>
              <a:t>encode index in Store step</a:t>
            </a:r>
          </a:p>
          <a:p>
            <a:pPr lvl="1"/>
            <a:r>
              <a:rPr lang="en-US" sz="1400" dirty="0" smtClean="0"/>
              <a:t>Zhou et al. improvements</a:t>
            </a:r>
          </a:p>
          <a:p>
            <a:pPr lvl="2"/>
            <a:r>
              <a:rPr lang="en-US" sz="1400" dirty="0" smtClean="0"/>
              <a:t>{ (</a:t>
            </a:r>
            <a:r>
              <a:rPr lang="en-US" sz="1400" dirty="0" err="1" smtClean="0"/>
              <a:t>a,b</a:t>
            </a:r>
            <a:r>
              <a:rPr lang="en-US" sz="1400" dirty="0" smtClean="0"/>
              <a:t>,?,?) } </a:t>
            </a:r>
            <a:r>
              <a:rPr lang="en-US" sz="1400" dirty="0" err="1" smtClean="0"/>
              <a:t>v.s</a:t>
            </a:r>
            <a:r>
              <a:rPr lang="en-US" sz="1400" dirty="0" smtClean="0"/>
              <a:t>. { (?,?,</a:t>
            </a:r>
            <a:r>
              <a:rPr lang="en-US" sz="1400" dirty="0" err="1" smtClean="0"/>
              <a:t>a,b</a:t>
            </a:r>
            <a:r>
              <a:rPr lang="en-US" sz="1400" dirty="0" smtClean="0"/>
              <a:t>), (?,</a:t>
            </a:r>
            <a:r>
              <a:rPr lang="en-US" sz="1400" dirty="0" err="1" smtClean="0"/>
              <a:t>a,b</a:t>
            </a:r>
            <a:r>
              <a:rPr lang="en-US" sz="1400" dirty="0" smtClean="0"/>
              <a:t>,?), (</a:t>
            </a:r>
            <a:r>
              <a:rPr lang="en-US" sz="1400" dirty="0" err="1" smtClean="0"/>
              <a:t>a,b</a:t>
            </a:r>
            <a:r>
              <a:rPr lang="en-US" sz="1400" dirty="0" smtClean="0"/>
              <a:t>,?,?) }</a:t>
            </a:r>
          </a:p>
          <a:p>
            <a:pPr lvl="2"/>
            <a:r>
              <a:rPr lang="en-US" sz="1400" dirty="0" smtClean="0"/>
              <a:t>+ { (</a:t>
            </a:r>
            <a:r>
              <a:rPr lang="en-US" sz="1400" dirty="0" err="1" smtClean="0"/>
              <a:t>a,?,b</a:t>
            </a:r>
            <a:r>
              <a:rPr lang="en-US" sz="1400" dirty="0" smtClean="0"/>
              <a:t>,?), (?,</a:t>
            </a:r>
            <a:r>
              <a:rPr lang="en-US" sz="1400" dirty="0" err="1" smtClean="0"/>
              <a:t>a,?,b</a:t>
            </a:r>
            <a:r>
              <a:rPr lang="en-US" sz="1400" dirty="0" smtClean="0"/>
              <a:t>), (a,?,?,b) }</a:t>
            </a:r>
          </a:p>
          <a:p>
            <a:r>
              <a:rPr lang="en-US" sz="1600" dirty="0" smtClean="0"/>
              <a:t>reproduce(/improve) </a:t>
            </a:r>
            <a:r>
              <a:rPr lang="en-US" sz="1600" dirty="0" err="1" smtClean="0"/>
              <a:t>Hollenberg</a:t>
            </a:r>
            <a:r>
              <a:rPr lang="en-US" sz="1600" dirty="0" smtClean="0"/>
              <a:t> paper</a:t>
            </a:r>
          </a:p>
          <a:p>
            <a:r>
              <a:rPr lang="en-US" sz="1600" dirty="0" smtClean="0"/>
              <a:t>QFT based algorithms</a:t>
            </a:r>
          </a:p>
          <a:p>
            <a:endParaRPr lang="en-US" sz="1600" dirty="0" smtClean="0"/>
          </a:p>
          <a:p>
            <a:endParaRPr lang="en-US" sz="1600" dirty="0"/>
          </a:p>
          <a:p>
            <a:endParaRPr lang="en-US" sz="1600" dirty="0"/>
          </a:p>
          <a:p>
            <a:r>
              <a:rPr lang="en-US" sz="1600" dirty="0" smtClean="0">
                <a:solidFill>
                  <a:schemeClr val="bg1">
                    <a:lumMod val="65000"/>
                  </a:schemeClr>
                </a:solidFill>
              </a:rPr>
              <a:t>+ suggestions</a:t>
            </a:r>
            <a:endParaRPr lang="en-US" sz="1100" dirty="0" smtClean="0">
              <a:solidFill>
                <a:schemeClr val="bg1">
                  <a:lumMod val="65000"/>
                </a:schemeClr>
              </a:solidFill>
            </a:endParaRPr>
          </a:p>
        </p:txBody>
      </p:sp>
    </p:spTree>
    <p:extLst>
      <p:ext uri="{BB962C8B-B14F-4D97-AF65-F5344CB8AC3E}">
        <p14:creationId xmlns:p14="http://schemas.microsoft.com/office/powerpoint/2010/main" val="80938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animEffect transition="in" filter="fade">
                                      <p:cBhvr>
                                        <p:cTn id="61" dur="1000"/>
                                        <p:tgtEl>
                                          <p:spTgt spid="3">
                                            <p:txEl>
                                              <p:pRg st="10" end="10"/>
                                            </p:txEl>
                                          </p:spTgt>
                                        </p:tgtEl>
                                      </p:cBhvr>
                                    </p:animEffect>
                                    <p:anim calcmode="lin" valueType="num">
                                      <p:cBhvr>
                                        <p:cTn id="6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Effect transition="in" filter="fade">
                                      <p:cBhvr>
                                        <p:cTn id="66" dur="1000"/>
                                        <p:tgtEl>
                                          <p:spTgt spid="3">
                                            <p:txEl>
                                              <p:pRg st="11" end="11"/>
                                            </p:txEl>
                                          </p:spTgt>
                                        </p:tgtEl>
                                      </p:cBhvr>
                                    </p:animEffect>
                                    <p:anim calcmode="lin" valueType="num">
                                      <p:cBhvr>
                                        <p:cTn id="6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
                                            <p:txEl>
                                              <p:pRg st="12" end="12"/>
                                            </p:txEl>
                                          </p:spTgt>
                                        </p:tgtEl>
                                        <p:attrNameLst>
                                          <p:attrName>style.visibility</p:attrName>
                                        </p:attrNameLst>
                                      </p:cBhvr>
                                      <p:to>
                                        <p:strVal val="visible"/>
                                      </p:to>
                                    </p:set>
                                    <p:animEffect transition="in" filter="fade">
                                      <p:cBhvr>
                                        <p:cTn id="71" dur="1000"/>
                                        <p:tgtEl>
                                          <p:spTgt spid="3">
                                            <p:txEl>
                                              <p:pRg st="12" end="12"/>
                                            </p:txEl>
                                          </p:spTgt>
                                        </p:tgtEl>
                                      </p:cBhvr>
                                    </p:animEffect>
                                    <p:anim calcmode="lin" valueType="num">
                                      <p:cBhvr>
                                        <p:cTn id="7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7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3">
                                            <p:txEl>
                                              <p:pRg st="13" end="13"/>
                                            </p:txEl>
                                          </p:spTgt>
                                        </p:tgtEl>
                                        <p:attrNameLst>
                                          <p:attrName>style.visibility</p:attrName>
                                        </p:attrNameLst>
                                      </p:cBhvr>
                                      <p:to>
                                        <p:strVal val="visible"/>
                                      </p:to>
                                    </p:set>
                                    <p:animEffect transition="in" filter="fade">
                                      <p:cBhvr>
                                        <p:cTn id="78" dur="1000"/>
                                        <p:tgtEl>
                                          <p:spTgt spid="3">
                                            <p:txEl>
                                              <p:pRg st="13" end="13"/>
                                            </p:txEl>
                                          </p:spTgt>
                                        </p:tgtEl>
                                      </p:cBhvr>
                                    </p:animEffect>
                                    <p:anim calcmode="lin" valueType="num">
                                      <p:cBhvr>
                                        <p:cTn id="79" dur="1000" fill="hold"/>
                                        <p:tgtEl>
                                          <p:spTgt spid="3">
                                            <p:txEl>
                                              <p:pRg st="13" end="13"/>
                                            </p:txEl>
                                          </p:spTgt>
                                        </p:tgtEl>
                                        <p:attrNameLst>
                                          <p:attrName>ppt_x</p:attrName>
                                        </p:attrNameLst>
                                      </p:cBhvr>
                                      <p:tavLst>
                                        <p:tav tm="0">
                                          <p:val>
                                            <p:strVal val="#ppt_x"/>
                                          </p:val>
                                        </p:tav>
                                        <p:tav tm="100000">
                                          <p:val>
                                            <p:strVal val="#ppt_x"/>
                                          </p:val>
                                        </p:tav>
                                      </p:tavLst>
                                    </p:anim>
                                    <p:anim calcmode="lin" valueType="num">
                                      <p:cBhvr>
                                        <p:cTn id="80" dur="1000" fill="hold"/>
                                        <p:tgtEl>
                                          <p:spTgt spid="3">
                                            <p:txEl>
                                              <p:pRg st="13" end="13"/>
                                            </p:txEl>
                                          </p:spTgt>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3">
                                            <p:txEl>
                                              <p:pRg st="14" end="14"/>
                                            </p:txEl>
                                          </p:spTgt>
                                        </p:tgtEl>
                                        <p:attrNameLst>
                                          <p:attrName>style.visibility</p:attrName>
                                        </p:attrNameLst>
                                      </p:cBhvr>
                                      <p:to>
                                        <p:strVal val="visible"/>
                                      </p:to>
                                    </p:set>
                                    <p:animEffect transition="in" filter="fade">
                                      <p:cBhvr>
                                        <p:cTn id="85" dur="1000"/>
                                        <p:tgtEl>
                                          <p:spTgt spid="3">
                                            <p:txEl>
                                              <p:pRg st="14" end="14"/>
                                            </p:txEl>
                                          </p:spTgt>
                                        </p:tgtEl>
                                      </p:cBhvr>
                                    </p:animEffect>
                                    <p:anim calcmode="lin" valueType="num">
                                      <p:cBhvr>
                                        <p:cTn id="86" dur="1000" fill="hold"/>
                                        <p:tgtEl>
                                          <p:spTgt spid="3">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3">
                                            <p:txEl>
                                              <p:pRg st="14" end="14"/>
                                            </p:txEl>
                                          </p:spTgt>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
                                            <p:txEl>
                                              <p:pRg st="18" end="18"/>
                                            </p:txEl>
                                          </p:spTgt>
                                        </p:tgtEl>
                                        <p:attrNameLst>
                                          <p:attrName>style.visibility</p:attrName>
                                        </p:attrNameLst>
                                      </p:cBhvr>
                                      <p:to>
                                        <p:strVal val="visible"/>
                                      </p:to>
                                    </p:set>
                                    <p:animEffect transition="in" filter="fade">
                                      <p:cBhvr>
                                        <p:cTn id="92" dur="1000"/>
                                        <p:tgtEl>
                                          <p:spTgt spid="3">
                                            <p:txEl>
                                              <p:pRg st="18" end="18"/>
                                            </p:txEl>
                                          </p:spTgt>
                                        </p:tgtEl>
                                      </p:cBhvr>
                                    </p:animEffect>
                                    <p:anim calcmode="lin" valueType="num">
                                      <p:cBhvr>
                                        <p:cTn id="93" dur="1000" fill="hold"/>
                                        <p:tgtEl>
                                          <p:spTgt spid="3">
                                            <p:txEl>
                                              <p:pRg st="18" end="18"/>
                                            </p:txEl>
                                          </p:spTgt>
                                        </p:tgtEl>
                                        <p:attrNameLst>
                                          <p:attrName>ppt_x</p:attrName>
                                        </p:attrNameLst>
                                      </p:cBhvr>
                                      <p:tavLst>
                                        <p:tav tm="0">
                                          <p:val>
                                            <p:strVal val="#ppt_x"/>
                                          </p:val>
                                        </p:tav>
                                        <p:tav tm="100000">
                                          <p:val>
                                            <p:strVal val="#ppt_x"/>
                                          </p:val>
                                        </p:tav>
                                      </p:tavLst>
                                    </p:anim>
                                    <p:anim calcmode="lin" valueType="num">
                                      <p:cBhvr>
                                        <p:cTn id="94" dur="1000" fill="hold"/>
                                        <p:tgtEl>
                                          <p:spTgt spid="3">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p:cNvSpPr/>
          <p:nvPr/>
        </p:nvSpPr>
        <p:spPr>
          <a:xfrm>
            <a:off x="0" y="1705583"/>
            <a:ext cx="9144000" cy="146563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spc="-1" dirty="0" smtClean="0">
                <a:solidFill>
                  <a:srgbClr val="000000"/>
                </a:solidFill>
                <a:uFill>
                  <a:solidFill>
                    <a:srgbClr val="FFFFFF"/>
                  </a:solidFill>
                </a:uFill>
                <a:latin typeface="Arial"/>
              </a:rPr>
              <a:t>Quantum accelerated Genome-sequence analysis</a:t>
            </a:r>
          </a:p>
          <a:p>
            <a:pPr algn="ctr"/>
            <a:endParaRPr lang="en-IN" b="0" strike="noStrike" spc="-1" dirty="0" smtClean="0">
              <a:solidFill>
                <a:srgbClr val="000000"/>
              </a:solidFill>
              <a:uFill>
                <a:solidFill>
                  <a:srgbClr val="FFFFFF"/>
                </a:solidFill>
              </a:uFill>
              <a:latin typeface="Arial"/>
              <a:ea typeface="DejaVu Sans"/>
            </a:endParaRPr>
          </a:p>
          <a:p>
            <a:pPr algn="ctr"/>
            <a:r>
              <a:rPr lang="en-IN" b="0" strike="noStrike" spc="-1" dirty="0" smtClean="0">
                <a:solidFill>
                  <a:srgbClr val="000000"/>
                </a:solidFill>
                <a:uFill>
                  <a:solidFill>
                    <a:srgbClr val="FFFFFF"/>
                  </a:solidFill>
                </a:uFill>
                <a:latin typeface="Arial"/>
                <a:ea typeface="DejaVu Sans"/>
              </a:rPr>
              <a:t>Month 1½ Highlights</a:t>
            </a:r>
          </a:p>
          <a:p>
            <a:pPr algn="ctr"/>
            <a:r>
              <a:rPr lang="en-IN" spc="-1" dirty="0" smtClean="0">
                <a:solidFill>
                  <a:srgbClr val="000000"/>
                </a:solidFill>
                <a:uFill>
                  <a:solidFill>
                    <a:srgbClr val="FFFFFF"/>
                  </a:solidFill>
                </a:uFill>
                <a:latin typeface="Arial"/>
                <a:ea typeface="DejaVu Sans"/>
              </a:rPr>
              <a:t>M.Sc. Thesis Project</a:t>
            </a:r>
            <a:endParaRPr lang="en-IN" b="0" strike="noStrike" spc="-1" dirty="0" smtClean="0">
              <a:solidFill>
                <a:srgbClr val="000000"/>
              </a:solidFill>
              <a:uFill>
                <a:solidFill>
                  <a:srgbClr val="FFFFFF"/>
                </a:solidFill>
              </a:uFill>
              <a:latin typeface="Arial"/>
              <a:ea typeface="DejaVu Sans"/>
            </a:endParaRPr>
          </a:p>
          <a:p>
            <a:pPr algn="ctr">
              <a:lnSpc>
                <a:spcPct val="100000"/>
              </a:lnSpc>
            </a:pPr>
            <a:endParaRPr lang="en-IN"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527834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normAutofit fontScale="90000"/>
          </a:bodyPr>
          <a:lstStyle/>
          <a:p>
            <a:r>
              <a:rPr lang="en-US" dirty="0" smtClean="0"/>
              <a:t>Others</a:t>
            </a:r>
            <a:endParaRPr lang="en-US" dirty="0"/>
          </a:p>
        </p:txBody>
      </p:sp>
      <p:pic>
        <p:nvPicPr>
          <p:cNvPr id="5" name="Picture 4"/>
          <p:cNvPicPr>
            <a:picLocks noChangeAspect="1"/>
          </p:cNvPicPr>
          <p:nvPr/>
        </p:nvPicPr>
        <p:blipFill rotWithShape="1">
          <a:blip r:embed="rId3"/>
          <a:srcRect t="8872" r="961" b="7671"/>
          <a:stretch/>
        </p:blipFill>
        <p:spPr>
          <a:xfrm>
            <a:off x="4896227" y="721433"/>
            <a:ext cx="3615313" cy="1713653"/>
          </a:xfrm>
          <a:prstGeom prst="rect">
            <a:avLst/>
          </a:prstGeom>
          <a:noFill/>
          <a:ln>
            <a:noFill/>
          </a:ln>
        </p:spPr>
      </p:pic>
      <p:pic>
        <p:nvPicPr>
          <p:cNvPr id="6" name="Picture 5"/>
          <p:cNvPicPr>
            <a:picLocks noChangeAspect="1"/>
          </p:cNvPicPr>
          <p:nvPr/>
        </p:nvPicPr>
        <p:blipFill rotWithShape="1">
          <a:blip r:embed="rId4"/>
          <a:srcRect t="8574" r="851" b="12245"/>
          <a:stretch/>
        </p:blipFill>
        <p:spPr>
          <a:xfrm>
            <a:off x="597289" y="721433"/>
            <a:ext cx="3811257" cy="1712067"/>
          </a:xfrm>
          <a:prstGeom prst="rect">
            <a:avLst/>
          </a:prstGeom>
        </p:spPr>
      </p:pic>
      <p:pic>
        <p:nvPicPr>
          <p:cNvPr id="7" name="Picture 6"/>
          <p:cNvPicPr>
            <a:picLocks noChangeAspect="1"/>
          </p:cNvPicPr>
          <p:nvPr/>
        </p:nvPicPr>
        <p:blipFill rotWithShape="1">
          <a:blip r:embed="rId5"/>
          <a:srcRect t="8592" r="1084" b="14222"/>
          <a:stretch/>
        </p:blipFill>
        <p:spPr>
          <a:xfrm>
            <a:off x="597290" y="2718160"/>
            <a:ext cx="3811257" cy="1672843"/>
          </a:xfrm>
          <a:prstGeom prst="rect">
            <a:avLst/>
          </a:prstGeom>
        </p:spPr>
      </p:pic>
      <p:pic>
        <p:nvPicPr>
          <p:cNvPr id="8" name="Picture 7"/>
          <p:cNvPicPr>
            <a:picLocks noChangeAspect="1"/>
          </p:cNvPicPr>
          <p:nvPr/>
        </p:nvPicPr>
        <p:blipFill rotWithShape="1">
          <a:blip r:embed="rId6"/>
          <a:srcRect t="8593" r="1000" b="7704"/>
          <a:stretch/>
        </p:blipFill>
        <p:spPr>
          <a:xfrm>
            <a:off x="4896226" y="2718160"/>
            <a:ext cx="3615313" cy="1719404"/>
          </a:xfrm>
          <a:prstGeom prst="rect">
            <a:avLst/>
          </a:prstGeom>
        </p:spPr>
      </p:pic>
    </p:spTree>
    <p:extLst>
      <p:ext uri="{BB962C8B-B14F-4D97-AF65-F5344CB8AC3E}">
        <p14:creationId xmlns:p14="http://schemas.microsoft.com/office/powerpoint/2010/main" val="1859415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Introduction</a:t>
            </a:r>
            <a:endParaRPr lang="en-US" sz="3200" dirty="0">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lnSpcReduction="10000"/>
          </a:bodyPr>
          <a:lstStyle/>
          <a:p>
            <a:pPr marL="0" indent="0">
              <a:buNone/>
            </a:pPr>
            <a:endParaRPr lang="en-US" sz="1800" dirty="0"/>
          </a:p>
          <a:p>
            <a:r>
              <a:rPr lang="en-US" sz="1800" dirty="0"/>
              <a:t>Oracle </a:t>
            </a:r>
          </a:p>
          <a:p>
            <a:pPr lvl="1"/>
            <a:r>
              <a:rPr lang="en-IN" dirty="0"/>
              <a:t>In complexity theory and computability theory an oracle machine is an abstract machine used to study decision problems. It can be visualized as a Turing machine with a black box, called an oracle, which is able to solve certain decision problems in a single operation. </a:t>
            </a:r>
          </a:p>
          <a:p>
            <a:pPr lvl="1"/>
            <a:r>
              <a:rPr lang="en-US" dirty="0"/>
              <a:t>Oracle with a yes or no answer only.</a:t>
            </a:r>
            <a:endParaRPr lang="en-IN" dirty="0"/>
          </a:p>
          <a:p>
            <a:pPr lvl="1"/>
            <a:r>
              <a:rPr lang="en-US" dirty="0"/>
              <a:t>Grover algorithm assumes that oracle exists and does not say anything about processing required.</a:t>
            </a:r>
          </a:p>
          <a:p>
            <a:pPr lvl="1"/>
            <a:r>
              <a:rPr lang="en-US" dirty="0"/>
              <a:t>However for every practical algorithm, we need to consider both construction or the oracle, as well processing </a:t>
            </a:r>
            <a:endParaRPr lang="en-US" sz="1800" dirty="0"/>
          </a:p>
          <a:p>
            <a:r>
              <a:rPr lang="en-US" sz="1800" dirty="0"/>
              <a:t>Toolset:</a:t>
            </a:r>
          </a:p>
          <a:p>
            <a:pPr lvl="1"/>
            <a:r>
              <a:rPr lang="en-US" dirty="0" err="1" smtClean="0"/>
              <a:t>OpenQL</a:t>
            </a:r>
            <a:r>
              <a:rPr lang="en-US" dirty="0" smtClean="0"/>
              <a:t>; QX; </a:t>
            </a:r>
            <a:r>
              <a:rPr lang="en-US" dirty="0" err="1" smtClean="0"/>
              <a:t>QuInE</a:t>
            </a:r>
            <a:r>
              <a:rPr lang="en-US" dirty="0" smtClean="0"/>
              <a:t>; MATLAB/Octave </a:t>
            </a:r>
          </a:p>
          <a:p>
            <a:pPr marL="457200" lvl="1" indent="0">
              <a:buNone/>
            </a:pPr>
            <a:endParaRPr lang="en-US" dirty="0" smtClean="0"/>
          </a:p>
          <a:p>
            <a:pPr lvl="1"/>
            <a:endParaRPr lang="en-US" dirty="0"/>
          </a:p>
          <a:p>
            <a:endParaRPr lang="en-US" sz="1800" dirty="0" smtClean="0"/>
          </a:p>
          <a:p>
            <a:pPr marL="0" indent="0">
              <a:buNone/>
            </a:pPr>
            <a:endParaRPr lang="en-US" sz="1800" dirty="0" smtClean="0"/>
          </a:p>
          <a:p>
            <a:pPr lvl="1"/>
            <a:endParaRPr lang="en-IN" dirty="0" smtClean="0"/>
          </a:p>
          <a:p>
            <a:pPr lvl="1"/>
            <a:endParaRPr lang="en-US" sz="1600" dirty="0"/>
          </a:p>
        </p:txBody>
      </p:sp>
    </p:spTree>
    <p:extLst>
      <p:ext uri="{BB962C8B-B14F-4D97-AF65-F5344CB8AC3E}">
        <p14:creationId xmlns:p14="http://schemas.microsoft.com/office/powerpoint/2010/main" val="2937696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latin typeface="Arial" panose="020B0604020202020204" pitchFamily="34" charset="0"/>
                <a:cs typeface="Arial" panose="020B0604020202020204" pitchFamily="34" charset="0"/>
              </a:rPr>
              <a:t>Algorithm Implementation</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endParaRPr lang="en-US" sz="1600" dirty="0" smtClean="0"/>
          </a:p>
          <a:p>
            <a:r>
              <a:rPr lang="en-US" sz="1600" dirty="0" smtClean="0"/>
              <a:t>Notation:</a:t>
            </a:r>
            <a:endParaRPr lang="en-US" sz="1400" dirty="0"/>
          </a:p>
          <a:p>
            <a:pPr marL="914400" lvl="2" indent="0">
              <a:buNone/>
            </a:pPr>
            <a:endParaRPr lang="en-US" sz="1400" dirty="0" smtClean="0"/>
          </a:p>
          <a:p>
            <a:pPr lvl="1"/>
            <a:endParaRPr lang="en-US" sz="1400" dirty="0" smtClean="0"/>
          </a:p>
          <a:p>
            <a:endParaRPr lang="en-US" sz="1600" dirty="0"/>
          </a:p>
        </p:txBody>
      </p:sp>
      <p:pic>
        <p:nvPicPr>
          <p:cNvPr id="17" name="Picture 16"/>
          <p:cNvPicPr>
            <a:picLocks noChangeAspect="1"/>
          </p:cNvPicPr>
          <p:nvPr/>
        </p:nvPicPr>
        <p:blipFill>
          <a:blip r:embed="rId3"/>
          <a:stretch>
            <a:fillRect/>
          </a:stretch>
        </p:blipFill>
        <p:spPr>
          <a:xfrm>
            <a:off x="219807" y="1219200"/>
            <a:ext cx="8704385" cy="3067050"/>
          </a:xfrm>
          <a:prstGeom prst="rect">
            <a:avLst/>
          </a:prstGeom>
        </p:spPr>
      </p:pic>
    </p:spTree>
    <p:extLst>
      <p:ext uri="{BB962C8B-B14F-4D97-AF65-F5344CB8AC3E}">
        <p14:creationId xmlns:p14="http://schemas.microsoft.com/office/powerpoint/2010/main" val="3151573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pPr lvl="1"/>
            <a:endParaRPr lang="en-US" dirty="0" smtClean="0"/>
          </a:p>
          <a:p>
            <a:pPr marL="457200" lvl="1" indent="0">
              <a:buNone/>
            </a:pPr>
            <a:endParaRPr lang="en-US" dirty="0" smtClean="0"/>
          </a:p>
          <a:p>
            <a:pPr lvl="1"/>
            <a:endParaRPr lang="en-US" dirty="0"/>
          </a:p>
          <a:p>
            <a:endParaRPr lang="en-US" sz="1800" dirty="0" smtClean="0"/>
          </a:p>
          <a:p>
            <a:pPr marL="0" indent="0">
              <a:buNone/>
            </a:pPr>
            <a:endParaRPr lang="en-US" sz="1800" dirty="0" smtClean="0"/>
          </a:p>
          <a:p>
            <a:pPr lvl="1"/>
            <a:endParaRPr lang="en-IN" dirty="0" smtClean="0"/>
          </a:p>
          <a:p>
            <a:pPr lvl="1"/>
            <a:endParaRPr lang="en-US" sz="1600" dirty="0"/>
          </a:p>
        </p:txBody>
      </p:sp>
      <p:pic>
        <p:nvPicPr>
          <p:cNvPr id="5" name="Picture 4"/>
          <p:cNvPicPr>
            <a:picLocks noChangeAspect="1"/>
          </p:cNvPicPr>
          <p:nvPr/>
        </p:nvPicPr>
        <p:blipFill>
          <a:blip r:embed="rId3"/>
          <a:stretch>
            <a:fillRect/>
          </a:stretch>
        </p:blipFill>
        <p:spPr>
          <a:xfrm>
            <a:off x="0" y="609600"/>
            <a:ext cx="9096375" cy="269557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0" y="2841243"/>
                <a:ext cx="8915400" cy="2147063"/>
              </a:xfrm>
              <a:prstGeom prst="rect">
                <a:avLst/>
              </a:prstGeom>
            </p:spPr>
            <p:txBody>
              <a:bodyPr wrap="square">
                <a:spAutoFit/>
              </a:bodyPr>
              <a:lstStyle/>
              <a:p>
                <a:pPr marL="285750" indent="-285750">
                  <a:buFont typeface="Arial" panose="020B0604020202020204" pitchFamily="34" charset="0"/>
                  <a:buChar char="•"/>
                </a:pPr>
                <a:r>
                  <a:rPr lang="en-US" dirty="0"/>
                  <a:t>Initial State </a:t>
                </a:r>
              </a:p>
              <a:p>
                <a:pPr marL="742950" lvl="1" indent="-285750" defTabSz="457200">
                  <a:spcBef>
                    <a:spcPct val="20000"/>
                  </a:spcBef>
                  <a:buClr>
                    <a:srgbClr val="00A6D6"/>
                  </a:buClr>
                  <a:buFont typeface="Arial"/>
                  <a:buChar char="–"/>
                </a:pPr>
                <a:r>
                  <a:rPr lang="en-IN" dirty="0">
                    <a:latin typeface="Arial"/>
                    <a:cs typeface="Arial"/>
                  </a:rPr>
                  <a:t>In Grover search, the initial input state is an equal superposition of all the possible strings of the size of the search pattern. Thus, number of states in the superposition is </a:t>
                </a:r>
                <a14:m>
                  <m:oMath xmlns:m="http://schemas.openxmlformats.org/officeDocument/2006/math">
                    <m:sSup>
                      <m:sSupPr>
                        <m:ctrlPr>
                          <a:rPr lang="en-IN" i="1">
                            <a:latin typeface="Cambria Math" panose="02040503050406030204" pitchFamily="18" charset="0"/>
                            <a:cs typeface="Arial"/>
                          </a:rPr>
                        </m:ctrlPr>
                      </m:sSupPr>
                      <m:e>
                        <m:r>
                          <a:rPr lang="en-US">
                            <a:latin typeface="Cambria Math" panose="02040503050406030204" pitchFamily="18" charset="0"/>
                            <a:cs typeface="Arial"/>
                          </a:rPr>
                          <m:t>𝐴</m:t>
                        </m:r>
                      </m:e>
                      <m:sup>
                        <m:r>
                          <a:rPr lang="en-US">
                            <a:latin typeface="Cambria Math" panose="02040503050406030204" pitchFamily="18" charset="0"/>
                            <a:cs typeface="Arial"/>
                          </a:rPr>
                          <m:t>𝑀</m:t>
                        </m:r>
                      </m:sup>
                    </m:sSup>
                    <m:r>
                      <a:rPr lang="en-US">
                        <a:latin typeface="Cambria Math" panose="02040503050406030204" pitchFamily="18" charset="0"/>
                        <a:cs typeface="Arial"/>
                      </a:rPr>
                      <m:t>.</m:t>
                    </m:r>
                  </m:oMath>
                </a14:m>
                <a:r>
                  <a:rPr lang="en-IN" dirty="0">
                    <a:latin typeface="Arial"/>
                    <a:cs typeface="Arial"/>
                  </a:rPr>
                  <a:t> The oracle then marks the answer state so that the </a:t>
                </a:r>
                <a:r>
                  <a:rPr lang="en-IN" dirty="0" smtClean="0">
                    <a:latin typeface="Arial"/>
                    <a:cs typeface="Arial"/>
                  </a:rPr>
                  <a:t>output </a:t>
                </a:r>
                <a:r>
                  <a:rPr lang="en-IN" dirty="0">
                    <a:latin typeface="Arial"/>
                    <a:cs typeface="Arial"/>
                  </a:rPr>
                  <a:t>is the search pattern. </a:t>
                </a:r>
                <a:endParaRPr lang="en-IN" dirty="0" smtClean="0">
                  <a:latin typeface="Arial"/>
                  <a:cs typeface="Arial"/>
                </a:endParaRPr>
              </a:p>
              <a:p>
                <a:pPr marL="742950" lvl="1" indent="-285750" defTabSz="457200">
                  <a:spcBef>
                    <a:spcPct val="20000"/>
                  </a:spcBef>
                  <a:buClr>
                    <a:srgbClr val="00A6D6"/>
                  </a:buClr>
                  <a:buFont typeface="Arial"/>
                  <a:buChar char="–"/>
                </a:pPr>
                <a:r>
                  <a:rPr lang="en-IN" dirty="0" smtClean="0">
                    <a:latin typeface="Arial"/>
                    <a:cs typeface="Arial"/>
                  </a:rPr>
                  <a:t>Grover’s </a:t>
                </a:r>
                <a:r>
                  <a:rPr lang="en-IN" dirty="0">
                    <a:latin typeface="Arial"/>
                    <a:cs typeface="Arial"/>
                  </a:rPr>
                  <a:t>algorithm cannot be directly used for pattern matching.</a:t>
                </a:r>
              </a:p>
              <a:p>
                <a:pPr lvl="1"/>
                <a:endParaRPr lang="en-IN" dirty="0"/>
              </a:p>
            </p:txBody>
          </p:sp>
        </mc:Choice>
        <mc:Fallback xmlns="">
          <p:sp>
            <p:nvSpPr>
              <p:cNvPr id="6" name="Rectangle 5"/>
              <p:cNvSpPr>
                <a:spLocks noRot="1" noChangeAspect="1" noMove="1" noResize="1" noEditPoints="1" noAdjustHandles="1" noChangeArrowheads="1" noChangeShapeType="1" noTextEdit="1"/>
              </p:cNvSpPr>
              <p:nvPr/>
            </p:nvSpPr>
            <p:spPr>
              <a:xfrm>
                <a:off x="0" y="2841243"/>
                <a:ext cx="8915400" cy="2147063"/>
              </a:xfrm>
              <a:prstGeom prst="rect">
                <a:avLst/>
              </a:prstGeom>
              <a:blipFill>
                <a:blip r:embed="rId4"/>
                <a:stretch>
                  <a:fillRect l="-410" t="-1420" r="-478"/>
                </a:stretch>
              </a:blipFill>
            </p:spPr>
            <p:txBody>
              <a:bodyPr/>
              <a:lstStyle/>
              <a:p>
                <a:r>
                  <a:rPr lang="en-IN">
                    <a:noFill/>
                  </a:rPr>
                  <a:t> </a:t>
                </a:r>
              </a:p>
            </p:txBody>
          </p:sp>
        </mc:Fallback>
      </mc:AlternateContent>
    </p:spTree>
    <p:extLst>
      <p:ext uri="{BB962C8B-B14F-4D97-AF65-F5344CB8AC3E}">
        <p14:creationId xmlns:p14="http://schemas.microsoft.com/office/powerpoint/2010/main" val="1466273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US" sz="1800" dirty="0" smtClean="0"/>
                  <a:t>Initial State </a:t>
                </a:r>
                <a:endParaRPr lang="en-US" sz="1800" dirty="0"/>
              </a:p>
              <a:p>
                <a:pPr lvl="1"/>
                <a:r>
                  <a:rPr lang="en-US" dirty="0" smtClean="0"/>
                  <a:t>If, </a:t>
                </a:r>
                <a:r>
                  <a:rPr lang="en-IN" dirty="0"/>
                  <a:t>we want to find the index of the pattern matching, initial state should be superposition of indices in </a:t>
                </a:r>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+1</m:t>
                    </m:r>
                  </m:oMath>
                </a14:m>
                <a:r>
                  <a:rPr lang="en-US" dirty="0" smtClean="0"/>
                  <a:t>. The paper describe the state as:</a:t>
                </a:r>
              </a:p>
              <a:p>
                <a:pPr marL="457200" lvl="1" indent="0">
                  <a:buNone/>
                </a:pPr>
                <a:endParaRPr lang="en-US" dirty="0" smtClean="0"/>
              </a:p>
              <a:p>
                <a:pPr lvl="1"/>
                <a:r>
                  <a:rPr lang="en-US" dirty="0" smtClean="0"/>
                  <a:t>However</a:t>
                </a:r>
                <a:r>
                  <a:rPr lang="en-US" dirty="0"/>
                  <a:t>, </a:t>
                </a:r>
                <a:r>
                  <a:rPr lang="en-US" dirty="0" smtClean="0"/>
                  <a:t>output of the circuit </a:t>
                </a:r>
                <a:r>
                  <a:rPr lang="en-US" dirty="0"/>
                  <a:t>given in the paper </a:t>
                </a:r>
                <a:r>
                  <a:rPr lang="en-US" dirty="0" smtClean="0"/>
                  <a:t>does not match with this state. </a:t>
                </a:r>
                <a:r>
                  <a:rPr lang="en-US" dirty="0"/>
                  <a:t>a different </a:t>
                </a:r>
                <a:r>
                  <a:rPr lang="en-US" dirty="0" smtClean="0"/>
                  <a:t>state. For example, say the input alphabet is {</a:t>
                </a:r>
                <a:r>
                  <a:rPr lang="en-US" dirty="0" err="1" smtClean="0"/>
                  <a:t>a,b,c.d</a:t>
                </a:r>
                <a:r>
                  <a:rPr lang="en-US" dirty="0" smtClean="0"/>
                  <a:t>} and w=</a:t>
                </a:r>
                <a:r>
                  <a:rPr lang="en-US" dirty="0" err="1" smtClean="0"/>
                  <a:t>abbcdaccd</a:t>
                </a:r>
                <a:r>
                  <a:rPr lang="en-US" dirty="0" smtClean="0"/>
                  <a:t> (N=9), possible match index of a pattern length are </a:t>
                </a:r>
              </a:p>
              <a:p>
                <a:pPr lvl="1"/>
                <a:endParaRPr lang="en-US" dirty="0" smtClean="0"/>
              </a:p>
              <a:p>
                <a:pPr marL="457200" lvl="1" indent="0">
                  <a:buNone/>
                </a:pPr>
                <a:endParaRPr lang="en-US" dirty="0" smtClean="0"/>
              </a:p>
              <a:p>
                <a:pPr lvl="1"/>
                <a:r>
                  <a:rPr lang="en-US" dirty="0"/>
                  <a:t>Circuit </a:t>
                </a:r>
                <a:r>
                  <a:rPr lang="en-US" dirty="0" smtClean="0"/>
                  <a:t>Output</a:t>
                </a:r>
              </a:p>
              <a:p>
                <a:pPr marL="457200" lvl="1" indent="0">
                  <a:buNone/>
                </a:pPr>
                <a:endParaRPr lang="en-US" dirty="0" smtClean="0"/>
              </a:p>
              <a:p>
                <a:endParaRPr lang="en-US" sz="1800" dirty="0" smtClean="0"/>
              </a:p>
              <a:p>
                <a:pPr marL="0" indent="0">
                  <a:buNone/>
                </a:pPr>
                <a:endParaRPr lang="en-US" sz="1800" dirty="0" smtClean="0"/>
              </a:p>
              <a:p>
                <a:pPr lvl="1"/>
                <a:endParaRPr lang="en-IN" dirty="0" smtClean="0"/>
              </a:p>
              <a:p>
                <a:pPr lvl="1"/>
                <a:endParaRPr lang="en-US" sz="1600" dirty="0"/>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xfrm>
                <a:off x="0" y="609600"/>
                <a:ext cx="9144000" cy="3937000"/>
              </a:xfrm>
              <a:blipFill>
                <a:blip r:embed="rId3"/>
                <a:stretch>
                  <a:fillRect l="-400" r="-533"/>
                </a:stretch>
              </a:blipFill>
            </p:spPr>
            <p:txBody>
              <a:bodyPr/>
              <a:lstStyle/>
              <a:p>
                <a:r>
                  <a:rPr lang="en-IN">
                    <a:noFill/>
                  </a:rPr>
                  <a:t> </a:t>
                </a:r>
              </a:p>
            </p:txBody>
          </p:sp>
        </mc:Fallback>
      </mc:AlternateContent>
      <p:pic>
        <p:nvPicPr>
          <p:cNvPr id="5" name="Picture 4"/>
          <p:cNvPicPr>
            <a:picLocks noChangeAspect="1"/>
          </p:cNvPicPr>
          <p:nvPr/>
        </p:nvPicPr>
        <p:blipFill>
          <a:blip r:embed="rId4"/>
          <a:stretch>
            <a:fillRect/>
          </a:stretch>
        </p:blipFill>
        <p:spPr>
          <a:xfrm>
            <a:off x="1092505" y="4037074"/>
            <a:ext cx="6600825" cy="628650"/>
          </a:xfrm>
          <a:prstGeom prst="rect">
            <a:avLst/>
          </a:prstGeom>
        </p:spPr>
      </p:pic>
      <p:pic>
        <p:nvPicPr>
          <p:cNvPr id="7" name="Picture 6"/>
          <p:cNvPicPr>
            <a:picLocks noChangeAspect="1"/>
          </p:cNvPicPr>
          <p:nvPr/>
        </p:nvPicPr>
        <p:blipFill>
          <a:blip r:embed="rId5"/>
          <a:stretch>
            <a:fillRect/>
          </a:stretch>
        </p:blipFill>
        <p:spPr>
          <a:xfrm>
            <a:off x="768656" y="3152897"/>
            <a:ext cx="7248525" cy="561975"/>
          </a:xfrm>
          <a:prstGeom prst="rect">
            <a:avLst/>
          </a:prstGeom>
        </p:spPr>
      </p:pic>
      <p:pic>
        <p:nvPicPr>
          <p:cNvPr id="9" name="Picture 8"/>
          <p:cNvPicPr>
            <a:picLocks noChangeAspect="1"/>
          </p:cNvPicPr>
          <p:nvPr/>
        </p:nvPicPr>
        <p:blipFill>
          <a:blip r:embed="rId6"/>
          <a:stretch>
            <a:fillRect/>
          </a:stretch>
        </p:blipFill>
        <p:spPr>
          <a:xfrm>
            <a:off x="2483155" y="1828800"/>
            <a:ext cx="3171825" cy="492369"/>
          </a:xfrm>
          <a:prstGeom prst="rect">
            <a:avLst/>
          </a:prstGeom>
        </p:spPr>
      </p:pic>
    </p:spTree>
    <p:extLst>
      <p:ext uri="{BB962C8B-B14F-4D97-AF65-F5344CB8AC3E}">
        <p14:creationId xmlns:p14="http://schemas.microsoft.com/office/powerpoint/2010/main" val="3877354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lnSpcReduction="10000"/>
          </a:bodyPr>
          <a:lstStyle/>
          <a:p>
            <a:pPr marL="0" indent="0">
              <a:buNone/>
            </a:pPr>
            <a:endParaRPr lang="en-US" sz="1800" dirty="0" smtClean="0"/>
          </a:p>
          <a:p>
            <a:r>
              <a:rPr lang="en-US" sz="1800" dirty="0" smtClean="0"/>
              <a:t>Oracles</a:t>
            </a:r>
            <a:endParaRPr lang="en-US" sz="1800" dirty="0"/>
          </a:p>
          <a:p>
            <a:pPr lvl="1"/>
            <a:r>
              <a:rPr lang="en-US" dirty="0" smtClean="0"/>
              <a:t>In Grover search, the oracle function basically stores the relationship between the database and the search. This relationship thus needs to change for each search string, making it impractical for implementation.</a:t>
            </a:r>
          </a:p>
          <a:p>
            <a:pPr lvl="1"/>
            <a:r>
              <a:rPr lang="en-US" dirty="0" smtClean="0"/>
              <a:t>The core idea in quantum pattern matching is to define a “compile once, run many” approach,</a:t>
            </a:r>
          </a:p>
          <a:p>
            <a:pPr lvl="1"/>
            <a:r>
              <a:rPr lang="en-US" dirty="0" smtClean="0"/>
              <a:t>The Algorithm defines multiple oracles, one for each character of alphabet.</a:t>
            </a:r>
          </a:p>
          <a:p>
            <a:pPr lvl="1"/>
            <a:r>
              <a:rPr lang="en-US" dirty="0" smtClean="0"/>
              <a:t>Note that oracle construction is independent of the search string, giving this algorithm its usefulness.</a:t>
            </a:r>
          </a:p>
          <a:p>
            <a:pPr lvl="1"/>
            <a:r>
              <a:rPr lang="en-US" dirty="0" smtClean="0"/>
              <a:t>However, oracle circuit assembly depends on the search pattern.</a:t>
            </a:r>
          </a:p>
          <a:p>
            <a:pPr lvl="1"/>
            <a:r>
              <a:rPr lang="en-US" dirty="0" smtClean="0"/>
              <a:t>Thus it can be imagined that at every iteration step, all the oracles exist in the circuit but only one of them is control activated by the step’s corresponding digit of the search pattern.</a:t>
            </a:r>
          </a:p>
          <a:p>
            <a:pPr lvl="1"/>
            <a:endParaRPr lang="en-US" dirty="0" smtClean="0"/>
          </a:p>
          <a:p>
            <a:pPr marL="457200" lvl="1" indent="0">
              <a:buNone/>
            </a:pPr>
            <a:endParaRPr lang="en-US" dirty="0" smtClean="0"/>
          </a:p>
          <a:p>
            <a:endParaRPr lang="en-US" sz="1800" dirty="0" smtClean="0"/>
          </a:p>
          <a:p>
            <a:pPr marL="0" indent="0">
              <a:buNone/>
            </a:pPr>
            <a:endParaRPr lang="en-US" sz="1800" dirty="0" smtClean="0"/>
          </a:p>
          <a:p>
            <a:pPr lvl="1"/>
            <a:endParaRPr lang="en-IN" dirty="0" smtClean="0"/>
          </a:p>
          <a:p>
            <a:pPr lvl="1"/>
            <a:endParaRPr lang="en-US" sz="1600" dirty="0"/>
          </a:p>
        </p:txBody>
      </p:sp>
    </p:spTree>
    <p:extLst>
      <p:ext uri="{BB962C8B-B14F-4D97-AF65-F5344CB8AC3E}">
        <p14:creationId xmlns:p14="http://schemas.microsoft.com/office/powerpoint/2010/main" val="135505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uFill>
                  <a:solidFill>
                    <a:srgbClr val="FFFFFF"/>
                  </a:solidFill>
                </a:uFill>
                <a:latin typeface="Arial" panose="020B0604020202020204" pitchFamily="34" charset="0"/>
                <a:cs typeface="Arial" panose="020B0604020202020204" pitchFamily="34" charset="0"/>
              </a:rPr>
              <a:t>Algorithm Implementation</a:t>
            </a:r>
            <a:endParaRPr lang="en-IN" sz="16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0" name="Content Placeholder 9"/>
          <p:cNvSpPr>
            <a:spLocks noGrp="1"/>
          </p:cNvSpPr>
          <p:nvPr>
            <p:ph idx="1"/>
          </p:nvPr>
        </p:nvSpPr>
        <p:spPr>
          <a:xfrm>
            <a:off x="0" y="609600"/>
            <a:ext cx="9144000" cy="3937000"/>
          </a:xfrm>
        </p:spPr>
        <p:txBody>
          <a:bodyPr>
            <a:normAutofit/>
          </a:bodyPr>
          <a:lstStyle/>
          <a:p>
            <a:pPr marL="0" indent="0">
              <a:buNone/>
            </a:pPr>
            <a:endParaRPr lang="en-US" sz="1800" dirty="0" smtClean="0"/>
          </a:p>
          <a:p>
            <a:r>
              <a:rPr lang="en-US" sz="1800" dirty="0" smtClean="0"/>
              <a:t>Oracles</a:t>
            </a:r>
            <a:endParaRPr lang="en-US" sz="1800" dirty="0"/>
          </a:p>
          <a:p>
            <a:pPr lvl="1"/>
            <a:r>
              <a:rPr lang="en-US" dirty="0" smtClean="0"/>
              <a:t>Circuit for constructing an arbitrary Boolean function is not proved in the paper.</a:t>
            </a:r>
          </a:p>
          <a:p>
            <a:pPr lvl="1"/>
            <a:r>
              <a:rPr lang="en-US" dirty="0" smtClean="0"/>
              <a:t>We devised our own circuit that can be generated </a:t>
            </a:r>
            <a:r>
              <a:rPr lang="en-US" b="1" dirty="0" smtClean="0"/>
              <a:t>automatically</a:t>
            </a:r>
            <a:r>
              <a:rPr lang="en-US" dirty="0" smtClean="0"/>
              <a:t> in an </a:t>
            </a:r>
            <a:r>
              <a:rPr lang="en-US" dirty="0" err="1" smtClean="0"/>
              <a:t>OpenQL</a:t>
            </a:r>
            <a:r>
              <a:rPr lang="en-US" dirty="0" smtClean="0"/>
              <a:t> kernel.</a:t>
            </a:r>
          </a:p>
          <a:p>
            <a:pPr lvl="1"/>
            <a:r>
              <a:rPr lang="en-US" dirty="0" smtClean="0"/>
              <a:t>In our implementation, we run sequentially through the Boolean function. If the state of a particular index needs to be marked, the value of the index is taken.</a:t>
            </a:r>
          </a:p>
          <a:p>
            <a:pPr lvl="1"/>
            <a:r>
              <a:rPr lang="en-US" dirty="0" smtClean="0"/>
              <a:t>Thus a CPHASE is applied on all the qubit to the oracle, with inverted </a:t>
            </a:r>
            <a:r>
              <a:rPr lang="en-US" dirty="0" smtClean="0"/>
              <a:t>control </a:t>
            </a:r>
            <a:r>
              <a:rPr lang="en-US" dirty="0" smtClean="0"/>
              <a:t>on qubit where the Boolean index is 0.</a:t>
            </a:r>
          </a:p>
          <a:p>
            <a:pPr lvl="1"/>
            <a:endParaRPr lang="en-US" dirty="0" smtClean="0"/>
          </a:p>
          <a:p>
            <a:endParaRPr lang="en-US" sz="1800" dirty="0" smtClean="0"/>
          </a:p>
          <a:p>
            <a:pPr marL="0" indent="0">
              <a:buNone/>
            </a:pPr>
            <a:endParaRPr lang="en-US" sz="1800" dirty="0" smtClean="0"/>
          </a:p>
          <a:p>
            <a:pPr lvl="1"/>
            <a:endParaRPr lang="en-IN" dirty="0" smtClean="0"/>
          </a:p>
          <a:p>
            <a:pPr lvl="1"/>
            <a:endParaRPr lang="en-US" sz="1600" dirty="0"/>
          </a:p>
        </p:txBody>
      </p:sp>
    </p:spTree>
    <p:extLst>
      <p:ext uri="{BB962C8B-B14F-4D97-AF65-F5344CB8AC3E}">
        <p14:creationId xmlns:p14="http://schemas.microsoft.com/office/powerpoint/2010/main" val="11552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1829</TotalTime>
  <Words>1555</Words>
  <Application>Microsoft Office PowerPoint</Application>
  <PresentationFormat>On-screen Show (16:9)</PresentationFormat>
  <Paragraphs>398</Paragraphs>
  <Slides>33</Slides>
  <Notes>33</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33</vt:i4>
      </vt:variant>
    </vt:vector>
  </HeadingPairs>
  <TitlesOfParts>
    <vt:vector size="44" baseType="lpstr">
      <vt:lpstr>Arial</vt:lpstr>
      <vt:lpstr>Calibri</vt:lpstr>
      <vt:lpstr>Calibri Light</vt:lpstr>
      <vt:lpstr>Cambria Math</vt:lpstr>
      <vt:lpstr>DejaVu Sans</vt:lpstr>
      <vt:lpstr>Symbol</vt:lpstr>
      <vt:lpstr>Wingdings</vt:lpstr>
      <vt:lpstr>Office Theme</vt:lpstr>
      <vt:lpstr>Custom Design</vt:lpstr>
      <vt:lpstr>1_Custom Design</vt:lpstr>
      <vt:lpstr>2_Custom Design</vt:lpstr>
      <vt:lpstr>PowerPoint Presentation</vt:lpstr>
      <vt:lpstr>PowerPoint Presentation</vt:lpstr>
      <vt:lpstr>Introduction</vt:lpstr>
      <vt:lpstr>Introduction</vt:lpstr>
      <vt:lpstr>Algorithm Implementation</vt:lpstr>
      <vt:lpstr>Algorithm Implementation</vt:lpstr>
      <vt:lpstr>Algorithm Implementation</vt:lpstr>
      <vt:lpstr>Algorithm Implementation</vt:lpstr>
      <vt:lpstr>Algorithm Implementation</vt:lpstr>
      <vt:lpstr>Algorithm Implementation</vt:lpstr>
      <vt:lpstr>Algorithm Implementation</vt:lpstr>
      <vt:lpstr>Results</vt:lpstr>
      <vt:lpstr>Results</vt:lpstr>
      <vt:lpstr>Results</vt:lpstr>
      <vt:lpstr>PowerPoint Presentation</vt:lpstr>
      <vt:lpstr>Related fields</vt:lpstr>
      <vt:lpstr>Digress</vt:lpstr>
      <vt:lpstr>Literature review (so far)</vt:lpstr>
      <vt:lpstr>Grover search</vt:lpstr>
      <vt:lpstr>Grover-like</vt:lpstr>
      <vt:lpstr>QuAM</vt:lpstr>
      <vt:lpstr>QuAM demo</vt:lpstr>
      <vt:lpstr>Q-search (de-)motivation</vt:lpstr>
      <vt:lpstr>QPM</vt:lpstr>
      <vt:lpstr>QPM demo</vt:lpstr>
      <vt:lpstr>Genome-sequence analysis</vt:lpstr>
      <vt:lpstr>Genomic QPM</vt:lpstr>
      <vt:lpstr>Proof-of-concept</vt:lpstr>
      <vt:lpstr>Proof-of-concept</vt:lpstr>
      <vt:lpstr>QuAM+QPM</vt:lpstr>
      <vt:lpstr>Plan for next month</vt:lpstr>
      <vt:lpstr>PowerPoint Presentation</vt:lpstr>
      <vt:lpstr>Others</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Saskia de Been</dc:creator>
  <dc:description/>
  <cp:lastModifiedBy>Naveen Kumar</cp:lastModifiedBy>
  <cp:revision>224</cp:revision>
  <cp:lastPrinted>2017-12-18T16:49:31Z</cp:lastPrinted>
  <dcterms:created xsi:type="dcterms:W3CDTF">2015-07-09T11:57:30Z</dcterms:created>
  <dcterms:modified xsi:type="dcterms:W3CDTF">2018-01-20T17:57:24Z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TU Delft</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On-screen Show (16:9)</vt:lpwstr>
  </property>
  <property fmtid="{D5CDD505-2E9C-101B-9397-08002B2CF9AE}" pid="10" name="ScaleCrop">
    <vt:bool>false</vt:bool>
  </property>
  <property fmtid="{D5CDD505-2E9C-101B-9397-08002B2CF9AE}" pid="11" name="ShareDoc">
    <vt:bool>false</vt:bool>
  </property>
  <property fmtid="{D5CDD505-2E9C-101B-9397-08002B2CF9AE}" pid="12" name="Slides">
    <vt:i4>8</vt:i4>
  </property>
</Properties>
</file>